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7" r:id="rId1"/>
  </p:sldMasterIdLst>
  <p:notesMasterIdLst>
    <p:notesMasterId r:id="rId18"/>
  </p:notesMasterIdLst>
  <p:handoutMasterIdLst>
    <p:handoutMasterId r:id="rId19"/>
  </p:handoutMasterIdLst>
  <p:sldIdLst>
    <p:sldId id="256" r:id="rId2"/>
    <p:sldId id="286" r:id="rId3"/>
    <p:sldId id="287" r:id="rId4"/>
    <p:sldId id="288" r:id="rId5"/>
    <p:sldId id="289" r:id="rId6"/>
    <p:sldId id="290" r:id="rId7"/>
    <p:sldId id="293" r:id="rId8"/>
    <p:sldId id="294" r:id="rId9"/>
    <p:sldId id="295" r:id="rId10"/>
    <p:sldId id="292" r:id="rId11"/>
    <p:sldId id="298" r:id="rId12"/>
    <p:sldId id="296" r:id="rId13"/>
    <p:sldId id="300" r:id="rId14"/>
    <p:sldId id="301" r:id="rId15"/>
    <p:sldId id="261" r:id="rId16"/>
    <p:sldId id="263" r:id="rId17"/>
  </p:sldIdLst>
  <p:sldSz cx="9144000" cy="6858000" type="screen4x3"/>
  <p:notesSz cx="7102475" cy="10234613"/>
  <p:defaultTextStyle>
    <a:defPPr>
      <a:defRPr lang="pl-P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2652" autoAdjust="0"/>
  </p:normalViewPr>
  <p:slideViewPr>
    <p:cSldViewPr>
      <p:cViewPr varScale="1">
        <p:scale>
          <a:sx n="81" d="100"/>
          <a:sy n="81" d="100"/>
        </p:scale>
        <p:origin x="1512" y="67"/>
      </p:cViewPr>
      <p:guideLst>
        <p:guide orient="horz" pos="2160"/>
        <p:guide pos="2880"/>
      </p:guideLst>
    </p:cSldViewPr>
  </p:slideViewPr>
  <p:outlineViewPr>
    <p:cViewPr>
      <p:scale>
        <a:sx n="33" d="100"/>
        <a:sy n="33" d="100"/>
      </p:scale>
      <p:origin x="36"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3077739" cy="511731"/>
          </a:xfrm>
          <a:prstGeom prst="rect">
            <a:avLst/>
          </a:prstGeom>
        </p:spPr>
        <p:txBody>
          <a:bodyPr vert="horz" lIns="99066" tIns="49533" rIns="99066" bIns="49533" rtlCol="0"/>
          <a:lstStyle>
            <a:lvl1pPr algn="l">
              <a:defRPr sz="1300"/>
            </a:lvl1pPr>
          </a:lstStyle>
          <a:p>
            <a:endParaRPr lang="pl-PL"/>
          </a:p>
        </p:txBody>
      </p:sp>
      <p:sp>
        <p:nvSpPr>
          <p:cNvPr id="3" name="Symbol zastępczy daty 2"/>
          <p:cNvSpPr>
            <a:spLocks noGrp="1"/>
          </p:cNvSpPr>
          <p:nvPr>
            <p:ph type="dt" sz="quarter" idx="1"/>
          </p:nvPr>
        </p:nvSpPr>
        <p:spPr>
          <a:xfrm>
            <a:off x="4023092" y="0"/>
            <a:ext cx="3077739" cy="511731"/>
          </a:xfrm>
          <a:prstGeom prst="rect">
            <a:avLst/>
          </a:prstGeom>
        </p:spPr>
        <p:txBody>
          <a:bodyPr vert="horz" lIns="99066" tIns="49533" rIns="99066" bIns="49533" rtlCol="0"/>
          <a:lstStyle>
            <a:lvl1pPr algn="r">
              <a:defRPr sz="1300"/>
            </a:lvl1pPr>
          </a:lstStyle>
          <a:p>
            <a:fld id="{FF39BEF1-0E45-42C7-9DC6-3A047A0A4D0C}" type="datetimeFigureOut">
              <a:rPr lang="pl-PL" smtClean="0"/>
              <a:pPr/>
              <a:t>2017-02-16</a:t>
            </a:fld>
            <a:endParaRPr lang="pl-PL"/>
          </a:p>
        </p:txBody>
      </p:sp>
      <p:sp>
        <p:nvSpPr>
          <p:cNvPr id="4" name="Symbol zastępczy stopki 3"/>
          <p:cNvSpPr>
            <a:spLocks noGrp="1"/>
          </p:cNvSpPr>
          <p:nvPr>
            <p:ph type="ftr" sz="quarter" idx="2"/>
          </p:nvPr>
        </p:nvSpPr>
        <p:spPr>
          <a:xfrm>
            <a:off x="0" y="9721106"/>
            <a:ext cx="3077739" cy="511731"/>
          </a:xfrm>
          <a:prstGeom prst="rect">
            <a:avLst/>
          </a:prstGeom>
        </p:spPr>
        <p:txBody>
          <a:bodyPr vert="horz" lIns="99066" tIns="49533" rIns="99066" bIns="49533" rtlCol="0" anchor="b"/>
          <a:lstStyle>
            <a:lvl1pPr algn="l">
              <a:defRPr sz="1300"/>
            </a:lvl1pPr>
          </a:lstStyle>
          <a:p>
            <a:endParaRPr lang="pl-PL"/>
          </a:p>
        </p:txBody>
      </p:sp>
      <p:sp>
        <p:nvSpPr>
          <p:cNvPr id="5" name="Symbol zastępczy numeru slajdu 4"/>
          <p:cNvSpPr>
            <a:spLocks noGrp="1"/>
          </p:cNvSpPr>
          <p:nvPr>
            <p:ph type="sldNum" sz="quarter" idx="3"/>
          </p:nvPr>
        </p:nvSpPr>
        <p:spPr>
          <a:xfrm>
            <a:off x="4023092" y="9721106"/>
            <a:ext cx="3077739" cy="511731"/>
          </a:xfrm>
          <a:prstGeom prst="rect">
            <a:avLst/>
          </a:prstGeom>
        </p:spPr>
        <p:txBody>
          <a:bodyPr vert="horz" lIns="99066" tIns="49533" rIns="99066" bIns="49533" rtlCol="0" anchor="b"/>
          <a:lstStyle>
            <a:lvl1pPr algn="r">
              <a:defRPr sz="1300"/>
            </a:lvl1pPr>
          </a:lstStyle>
          <a:p>
            <a:fld id="{4EFABDCF-CE03-49CE-A729-0A57023B3380}" type="slidenum">
              <a:rPr lang="pl-PL" smtClean="0"/>
              <a:pPr/>
              <a:t>‹#›</a:t>
            </a:fld>
            <a:endParaRPr lang="pl-P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3077739" cy="511731"/>
          </a:xfrm>
          <a:prstGeom prst="rect">
            <a:avLst/>
          </a:prstGeom>
        </p:spPr>
        <p:txBody>
          <a:bodyPr vert="horz" lIns="99066" tIns="49533" rIns="99066" bIns="49533" rtlCol="0"/>
          <a:lstStyle>
            <a:lvl1pPr algn="l">
              <a:defRPr sz="1300"/>
            </a:lvl1pPr>
          </a:lstStyle>
          <a:p>
            <a:endParaRPr lang="pl-PL"/>
          </a:p>
        </p:txBody>
      </p:sp>
      <p:sp>
        <p:nvSpPr>
          <p:cNvPr id="3" name="Symbol zastępczy daty 2"/>
          <p:cNvSpPr>
            <a:spLocks noGrp="1"/>
          </p:cNvSpPr>
          <p:nvPr>
            <p:ph type="dt" idx="1"/>
          </p:nvPr>
        </p:nvSpPr>
        <p:spPr>
          <a:xfrm>
            <a:off x="4023092" y="0"/>
            <a:ext cx="3077739" cy="511731"/>
          </a:xfrm>
          <a:prstGeom prst="rect">
            <a:avLst/>
          </a:prstGeom>
        </p:spPr>
        <p:txBody>
          <a:bodyPr vert="horz" lIns="99066" tIns="49533" rIns="99066" bIns="49533" rtlCol="0"/>
          <a:lstStyle>
            <a:lvl1pPr algn="r">
              <a:defRPr sz="1300"/>
            </a:lvl1pPr>
          </a:lstStyle>
          <a:p>
            <a:fld id="{7AB5EDBF-15DA-4587-93FA-5FAA3AC36A60}" type="datetimeFigureOut">
              <a:rPr lang="pl-PL" smtClean="0"/>
              <a:pPr/>
              <a:t>2017-02-16</a:t>
            </a:fld>
            <a:endParaRPr lang="pl-PL"/>
          </a:p>
        </p:txBody>
      </p:sp>
      <p:sp>
        <p:nvSpPr>
          <p:cNvPr id="4" name="Symbol zastępczy obrazu slajdu 3"/>
          <p:cNvSpPr>
            <a:spLocks noGrp="1" noRot="1" noChangeAspect="1"/>
          </p:cNvSpPr>
          <p:nvPr>
            <p:ph type="sldImg" idx="2"/>
          </p:nvPr>
        </p:nvSpPr>
        <p:spPr>
          <a:xfrm>
            <a:off x="993775" y="768350"/>
            <a:ext cx="5114925" cy="3836988"/>
          </a:xfrm>
          <a:prstGeom prst="rect">
            <a:avLst/>
          </a:prstGeom>
          <a:noFill/>
          <a:ln w="12700">
            <a:solidFill>
              <a:prstClr val="black"/>
            </a:solidFill>
          </a:ln>
        </p:spPr>
        <p:txBody>
          <a:bodyPr vert="horz" lIns="99066" tIns="49533" rIns="99066" bIns="49533" rtlCol="0" anchor="ctr"/>
          <a:lstStyle/>
          <a:p>
            <a:endParaRPr lang="pl-PL"/>
          </a:p>
        </p:txBody>
      </p:sp>
      <p:sp>
        <p:nvSpPr>
          <p:cNvPr id="5" name="Symbol zastępczy notatek 4"/>
          <p:cNvSpPr>
            <a:spLocks noGrp="1"/>
          </p:cNvSpPr>
          <p:nvPr>
            <p:ph type="body" sz="quarter" idx="3"/>
          </p:nvPr>
        </p:nvSpPr>
        <p:spPr>
          <a:xfrm>
            <a:off x="710248" y="4861441"/>
            <a:ext cx="5681980" cy="4605576"/>
          </a:xfrm>
          <a:prstGeom prst="rect">
            <a:avLst/>
          </a:prstGeom>
        </p:spPr>
        <p:txBody>
          <a:bodyPr vert="horz" lIns="99066" tIns="49533" rIns="99066" bIns="49533"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9721106"/>
            <a:ext cx="3077739" cy="511731"/>
          </a:xfrm>
          <a:prstGeom prst="rect">
            <a:avLst/>
          </a:prstGeom>
        </p:spPr>
        <p:txBody>
          <a:bodyPr vert="horz" lIns="99066" tIns="49533" rIns="99066" bIns="49533" rtlCol="0" anchor="b"/>
          <a:lstStyle>
            <a:lvl1pPr algn="l">
              <a:defRPr sz="1300"/>
            </a:lvl1pPr>
          </a:lstStyle>
          <a:p>
            <a:endParaRPr lang="pl-PL"/>
          </a:p>
        </p:txBody>
      </p:sp>
      <p:sp>
        <p:nvSpPr>
          <p:cNvPr id="7" name="Symbol zastępczy numeru slajdu 6"/>
          <p:cNvSpPr>
            <a:spLocks noGrp="1"/>
          </p:cNvSpPr>
          <p:nvPr>
            <p:ph type="sldNum" sz="quarter" idx="5"/>
          </p:nvPr>
        </p:nvSpPr>
        <p:spPr>
          <a:xfrm>
            <a:off x="4023092" y="9721106"/>
            <a:ext cx="3077739" cy="511731"/>
          </a:xfrm>
          <a:prstGeom prst="rect">
            <a:avLst/>
          </a:prstGeom>
        </p:spPr>
        <p:txBody>
          <a:bodyPr vert="horz" lIns="99066" tIns="49533" rIns="99066" bIns="49533" rtlCol="0" anchor="b"/>
          <a:lstStyle>
            <a:lvl1pPr algn="r">
              <a:defRPr sz="1300"/>
            </a:lvl1pPr>
          </a:lstStyle>
          <a:p>
            <a:fld id="{600DADC2-E110-4F72-A098-8E52C62C22B5}" type="slidenum">
              <a:rPr lang="pl-PL" smtClean="0"/>
              <a:pPr/>
              <a:t>‹#›</a:t>
            </a:fld>
            <a:endParaRPr lang="pl-P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
        <p:nvSpPr>
          <p:cNvPr id="4" name="Symbol zastępczy numeru slajdu 3"/>
          <p:cNvSpPr>
            <a:spLocks noGrp="1"/>
          </p:cNvSpPr>
          <p:nvPr>
            <p:ph type="sldNum" sz="quarter" idx="10"/>
          </p:nvPr>
        </p:nvSpPr>
        <p:spPr/>
        <p:txBody>
          <a:bodyPr/>
          <a:lstStyle/>
          <a:p>
            <a:fld id="{600DADC2-E110-4F72-A098-8E52C62C22B5}" type="slidenum">
              <a:rPr lang="pl-PL" smtClean="0"/>
              <a:pPr/>
              <a:t>1</a:t>
            </a:fld>
            <a:endParaRPr lang="pl-P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Bezpieczeństwo dzieci na publicznych placach zabaw zależy od wielu czynników, a przede wszystkim od konstrukcji i rozmieszczenia urządzeń.</a:t>
            </a:r>
            <a:endParaRPr lang="pl-PL" dirty="0"/>
          </a:p>
        </p:txBody>
      </p:sp>
      <p:sp>
        <p:nvSpPr>
          <p:cNvPr id="4" name="Symbol zastępczy numeru slajdu 3"/>
          <p:cNvSpPr>
            <a:spLocks noGrp="1"/>
          </p:cNvSpPr>
          <p:nvPr>
            <p:ph type="sldNum" sz="quarter" idx="10"/>
          </p:nvPr>
        </p:nvSpPr>
        <p:spPr/>
        <p:txBody>
          <a:bodyPr/>
          <a:lstStyle/>
          <a:p>
            <a:fld id="{600DADC2-E110-4F72-A098-8E52C62C22B5}" type="slidenum">
              <a:rPr lang="pl-PL" smtClean="0"/>
              <a:pPr/>
              <a:t>10</a:t>
            </a:fld>
            <a:endParaRPr lang="pl-P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Nie ma obowiązku prawnego wymuszającego na producentach certyfikację jego urządzeń na zgodność z normami, a co za tym idzie nie ma także obowiązku produkowania zgodnie z nimi. To bezpośredni odbiorcy decydują, czy chcą mieć sprzęt lub plac zabaw, którego bezpieczeństwo jest potwierdzone przez zewnętrzną instytucję, czy też nie. Jeżeli nie, to sami, świadomie biorą odpowiedzialność za bezpieczeństwo użytkowników. Jeżeli jednak producent deklaruje zgodność swojego wyrobu z normami, to on ponosi za niego odpowiedzialność.</a:t>
            </a:r>
            <a:endParaRPr lang="pl-PL" dirty="0"/>
          </a:p>
        </p:txBody>
      </p:sp>
      <p:sp>
        <p:nvSpPr>
          <p:cNvPr id="4" name="Symbol zastępczy numeru slajdu 3"/>
          <p:cNvSpPr>
            <a:spLocks noGrp="1"/>
          </p:cNvSpPr>
          <p:nvPr>
            <p:ph type="sldNum" sz="quarter" idx="10"/>
          </p:nvPr>
        </p:nvSpPr>
        <p:spPr/>
        <p:txBody>
          <a:bodyPr/>
          <a:lstStyle/>
          <a:p>
            <a:fld id="{600DADC2-E110-4F72-A098-8E52C62C22B5}" type="slidenum">
              <a:rPr lang="pl-PL" smtClean="0"/>
              <a:pPr/>
              <a:t>11</a:t>
            </a:fld>
            <a:endParaRPr lang="pl-P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b="1" dirty="0" smtClean="0"/>
          </a:p>
          <a:p>
            <a:r>
              <a:rPr lang="pl-PL" b="0" dirty="0" smtClean="0"/>
              <a:t>Jednym z podstawowych uchybień wykrywanych na placach zabaw  </a:t>
            </a:r>
            <a:r>
              <a:rPr lang="pl-PL" b="0" baseline="0" dirty="0" smtClean="0"/>
              <a:t> jest n</a:t>
            </a:r>
            <a:r>
              <a:rPr lang="pl-PL" b="0" dirty="0" smtClean="0"/>
              <a:t>iewystarczająca stateczność urządzeń lub błędy w fundamentowaniu. </a:t>
            </a:r>
            <a:endParaRPr lang="pl-PL" b="0" dirty="0"/>
          </a:p>
        </p:txBody>
      </p:sp>
      <p:sp>
        <p:nvSpPr>
          <p:cNvPr id="4" name="Symbol zastępczy numeru slajdu 3"/>
          <p:cNvSpPr>
            <a:spLocks noGrp="1"/>
          </p:cNvSpPr>
          <p:nvPr>
            <p:ph type="sldNum" sz="quarter" idx="10"/>
          </p:nvPr>
        </p:nvSpPr>
        <p:spPr/>
        <p:txBody>
          <a:bodyPr/>
          <a:lstStyle/>
          <a:p>
            <a:fld id="{600DADC2-E110-4F72-A098-8E52C62C22B5}" type="slidenum">
              <a:rPr lang="pl-PL" smtClean="0"/>
              <a:pPr/>
              <a:t>12</a:t>
            </a:fld>
            <a:endParaRPr lang="pl-P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fontScale="85000" lnSpcReduction="10000"/>
          </a:bodyPr>
          <a:lstStyle/>
          <a:p>
            <a:pPr marL="247665" indent="-247665">
              <a:buFont typeface="+mj-lt"/>
              <a:buAutoNum type="arabicPeriod"/>
            </a:pPr>
            <a:r>
              <a:rPr lang="pl-PL" sz="1300" b="1" dirty="0" smtClean="0"/>
              <a:t>Zakleszczenie głowy i szyi</a:t>
            </a:r>
          </a:p>
          <a:p>
            <a:pPr marL="247665" indent="-247665"/>
            <a:r>
              <a:rPr lang="pl-PL" sz="1300" dirty="0" smtClean="0"/>
              <a:t>W czasie zabawy możliwe jest, że głowa i szyja dziecka zostanie zakleszczona w urządzeniu. Może mieć to poważne konsekwencje, ponieważ nie będzie możliwe, aby dziecko uwolniło się samodzielnie, co z kolei może doprowadzić do urazów lub śmierci. Norma określa zasady mające na celu zapobieżenie tego typu wypadkom. Niektóre sytuacje zakleszczenia mogą się zdarzyć na placu zabaw, ale tylko wówczas, kiedy ryzyko jest starannie oszacowane i wiadomo, że dzieciom nie grozi niebezpieczeństwo.</a:t>
            </a:r>
          </a:p>
          <a:p>
            <a:pPr marL="247665" indent="-247665">
              <a:buFont typeface="+mj-lt"/>
              <a:buAutoNum type="arabicPeriod" startAt="2"/>
            </a:pPr>
            <a:r>
              <a:rPr lang="pl-PL" sz="1300" b="1" dirty="0" smtClean="0"/>
              <a:t>Zakleszczenie całego ciała lub odzieży</a:t>
            </a:r>
          </a:p>
          <a:p>
            <a:pPr marL="247665" indent="-247665"/>
            <a:r>
              <a:rPr lang="pl-PL" sz="1300" dirty="0" smtClean="0"/>
              <a:t>Może to być przyczyną poważnych konsekwencji dla zdrowia lub życia, na przykład kiedy owinięty wokół dziecięcej szyi szalik uwięźnie między elementami zjeżdżalni w chwili, gdy dziecko zacznie ześlizgiwać się w dół. </a:t>
            </a:r>
          </a:p>
          <a:p>
            <a:pPr marL="247665" indent="-247665">
              <a:buFont typeface="+mj-lt"/>
              <a:buAutoNum type="arabicPeriod" startAt="3"/>
            </a:pPr>
            <a:r>
              <a:rPr lang="pl-PL" sz="1300" b="1" dirty="0" smtClean="0"/>
              <a:t>Zakleszczenie rąk, palców, stóp lub nóg</a:t>
            </a:r>
          </a:p>
          <a:p>
            <a:pPr marL="247665" indent="-247665"/>
            <a:r>
              <a:rPr lang="pl-PL" sz="1300" dirty="0" smtClean="0"/>
              <a:t>Norma zaleca również taką konstrukcję urządzeń, aby ich części nie powodowały poważnych urazów. W szczególności dotyczy to odpowiednio szerokich otworów, podpór dla stóp, uchwytów, huśtawek czy mostków wiszących oraz innego sprzętu, gdzie łączą się ze sobą elementy ruchome oraz nieruchome.</a:t>
            </a:r>
          </a:p>
          <a:p>
            <a:pPr marL="247665" indent="-247665">
              <a:buFont typeface="+mj-lt"/>
              <a:buAutoNum type="arabicPeriod" startAt="4"/>
            </a:pPr>
            <a:r>
              <a:rPr lang="pl-PL" sz="1300" b="1" dirty="0" smtClean="0"/>
              <a:t>Upadki</a:t>
            </a:r>
          </a:p>
          <a:p>
            <a:pPr marL="247665" indent="-247665"/>
            <a:r>
              <a:rPr lang="pl-PL" sz="1300" dirty="0" smtClean="0"/>
              <a:t>Ochronę przed upadkami z wysokości powinny zapewniać odpowiednio zastosowane poręcze, barierki, osłony czy uchwyty.  Norma określa także wskazówki dotyczące nawierzchni oraz obszaru wokół urządzeń, na którym nie powinno znajdować się żadne inne urządzenie ani przeszkoda, o które spadające dziecko mogłoby uderzyć.</a:t>
            </a:r>
          </a:p>
          <a:p>
            <a:pPr marL="247665" indent="-247665">
              <a:buFont typeface="+mj-lt"/>
              <a:buAutoNum type="arabicPeriod" startAt="5"/>
            </a:pPr>
            <a:r>
              <a:rPr lang="pl-PL" sz="1300" b="1" dirty="0" smtClean="0"/>
              <a:t>Kolizje</a:t>
            </a:r>
          </a:p>
          <a:p>
            <a:pPr marL="247665" indent="-247665"/>
            <a:r>
              <a:rPr lang="pl-PL" sz="1300" dirty="0" smtClean="0"/>
              <a:t>W trakcie zabawy dzieci mogą zderzać się, tak ze sobą nawzajem, jak i z zamontowanymi na placu urządzeniami. Na przykład siedziska w huśtawkach powinny znajdować się w odpowiedniej odległości od elementów podtrzymujących konstrukcję, aby nie uderzały o siebie wzajemnie. Innym z przykładów jest zastosowanie odpowiedniej nawierzchni.</a:t>
            </a:r>
          </a:p>
          <a:p>
            <a:pPr marL="247665" indent="-247665">
              <a:buFont typeface="+mj-lt"/>
              <a:buAutoNum type="arabicPeriod" startAt="6"/>
            </a:pPr>
            <a:r>
              <a:rPr lang="pl-PL" sz="1300" b="1" dirty="0" smtClean="0"/>
              <a:t>Nieodpowiednie wykończenie urządzeń lub wady w konstrukcji</a:t>
            </a:r>
          </a:p>
          <a:p>
            <a:pPr marL="247665" indent="-247665"/>
            <a:r>
              <a:rPr lang="pl-PL" sz="1300" dirty="0" smtClean="0"/>
              <a:t>Ostre krawędzie znajdujące się w urządzeniach na placu zabaw to oczywiste i widoczne niebezpieczeństwo, które powoduje zupełnie niepotrzebne ryzyko. </a:t>
            </a:r>
          </a:p>
          <a:p>
            <a:endParaRPr lang="pl-PL" dirty="0"/>
          </a:p>
        </p:txBody>
      </p:sp>
      <p:sp>
        <p:nvSpPr>
          <p:cNvPr id="4" name="Symbol zastępczy numeru slajdu 3"/>
          <p:cNvSpPr>
            <a:spLocks noGrp="1"/>
          </p:cNvSpPr>
          <p:nvPr>
            <p:ph type="sldNum" sz="quarter" idx="10"/>
          </p:nvPr>
        </p:nvSpPr>
        <p:spPr/>
        <p:txBody>
          <a:bodyPr/>
          <a:lstStyle/>
          <a:p>
            <a:fld id="{600DADC2-E110-4F72-A098-8E52C62C22B5}" type="slidenum">
              <a:rPr lang="pl-PL" smtClean="0"/>
              <a:pPr/>
              <a:t>13</a:t>
            </a:fld>
            <a:endParaRPr lang="pl-P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pPr marL="485424" indent="-416078">
              <a:defRPr/>
            </a:pPr>
            <a:r>
              <a:rPr lang="pl-PL" dirty="0" smtClean="0"/>
              <a:t>W tej odległości nic nie ma prawa się znaleźć. </a:t>
            </a:r>
          </a:p>
          <a:p>
            <a:pPr marL="485424" indent="-416078">
              <a:defRPr/>
            </a:pPr>
            <a:r>
              <a:rPr lang="pl-PL" dirty="0" smtClean="0"/>
              <a:t>Dla urządzeń poniżej 1,5 metra strefa minimalna wynosi 1,5 metra od urządzenia. Strefa minimalna huśtawek i karuzeli musi być jeszcze większa.</a:t>
            </a:r>
          </a:p>
          <a:p>
            <a:endParaRPr lang="pl-PL" dirty="0"/>
          </a:p>
        </p:txBody>
      </p:sp>
      <p:sp>
        <p:nvSpPr>
          <p:cNvPr id="4" name="Symbol zastępczy numeru slajdu 3"/>
          <p:cNvSpPr>
            <a:spLocks noGrp="1"/>
          </p:cNvSpPr>
          <p:nvPr>
            <p:ph type="sldNum" sz="quarter" idx="10"/>
          </p:nvPr>
        </p:nvSpPr>
        <p:spPr/>
        <p:txBody>
          <a:bodyPr/>
          <a:lstStyle/>
          <a:p>
            <a:fld id="{600DADC2-E110-4F72-A098-8E52C62C22B5}" type="slidenum">
              <a:rPr lang="pl-PL" smtClean="0"/>
              <a:pPr/>
              <a:t>14</a:t>
            </a:fld>
            <a:endParaRPr lang="pl-P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
        <p:nvSpPr>
          <p:cNvPr id="4" name="Symbol zastępczy numeru slajdu 3"/>
          <p:cNvSpPr>
            <a:spLocks noGrp="1"/>
          </p:cNvSpPr>
          <p:nvPr>
            <p:ph type="sldNum" sz="quarter" idx="10"/>
          </p:nvPr>
        </p:nvSpPr>
        <p:spPr/>
        <p:txBody>
          <a:bodyPr/>
          <a:lstStyle/>
          <a:p>
            <a:fld id="{600DADC2-E110-4F72-A098-8E52C62C22B5}" type="slidenum">
              <a:rPr lang="pl-PL" smtClean="0"/>
              <a:pPr/>
              <a:t>15</a:t>
            </a:fld>
            <a:endParaRPr lang="pl-P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
        <p:nvSpPr>
          <p:cNvPr id="4" name="Symbol zastępczy numeru slajdu 3"/>
          <p:cNvSpPr>
            <a:spLocks noGrp="1"/>
          </p:cNvSpPr>
          <p:nvPr>
            <p:ph type="sldNum" sz="quarter" idx="10"/>
          </p:nvPr>
        </p:nvSpPr>
        <p:spPr/>
        <p:txBody>
          <a:bodyPr/>
          <a:lstStyle/>
          <a:p>
            <a:fld id="{600DADC2-E110-4F72-A098-8E52C62C22B5}" type="slidenum">
              <a:rPr lang="pl-PL" smtClean="0"/>
              <a:pPr/>
              <a:t>16</a:t>
            </a:fld>
            <a:endParaRPr lang="pl-P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
        <p:nvSpPr>
          <p:cNvPr id="4" name="Symbol zastępczy numeru slajdu 3"/>
          <p:cNvSpPr>
            <a:spLocks noGrp="1"/>
          </p:cNvSpPr>
          <p:nvPr>
            <p:ph type="sldNum" sz="quarter" idx="10"/>
          </p:nvPr>
        </p:nvSpPr>
        <p:spPr/>
        <p:txBody>
          <a:bodyPr/>
          <a:lstStyle/>
          <a:p>
            <a:fld id="{600DADC2-E110-4F72-A098-8E52C62C22B5}" type="slidenum">
              <a:rPr lang="pl-PL" smtClean="0"/>
              <a:pPr/>
              <a:t>2</a:t>
            </a:fld>
            <a:endParaRPr lang="pl-P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
        <p:nvSpPr>
          <p:cNvPr id="4" name="Symbol zastępczy numeru slajdu 3"/>
          <p:cNvSpPr>
            <a:spLocks noGrp="1"/>
          </p:cNvSpPr>
          <p:nvPr>
            <p:ph type="sldNum" sz="quarter" idx="10"/>
          </p:nvPr>
        </p:nvSpPr>
        <p:spPr/>
        <p:txBody>
          <a:bodyPr/>
          <a:lstStyle/>
          <a:p>
            <a:fld id="{600DADC2-E110-4F72-A098-8E52C62C22B5}" type="slidenum">
              <a:rPr lang="pl-PL" smtClean="0"/>
              <a:pPr/>
              <a:t>3</a:t>
            </a:fld>
            <a:endParaRPr lang="pl-P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pPr lvl="0"/>
            <a:r>
              <a:rPr lang="pl-PL" sz="1300" dirty="0" smtClean="0"/>
              <a:t>place zabaw to obiekty w których dziecko:</a:t>
            </a:r>
            <a:endParaRPr lang="pl-PL" dirty="0" smtClean="0"/>
          </a:p>
          <a:p>
            <a:pPr lvl="1"/>
            <a:r>
              <a:rPr lang="pl-PL" sz="1300" dirty="0" smtClean="0"/>
              <a:t>zaspokaja naturalną potrzebę ruchu,</a:t>
            </a:r>
            <a:endParaRPr lang="pl-PL" dirty="0" smtClean="0"/>
          </a:p>
          <a:p>
            <a:pPr lvl="1"/>
            <a:r>
              <a:rPr lang="pl-PL" sz="1300" dirty="0" smtClean="0"/>
              <a:t>podejmuje różnorodne, swobodne i spontaniczne działania,</a:t>
            </a:r>
            <a:endParaRPr lang="pl-PL" dirty="0" smtClean="0"/>
          </a:p>
          <a:p>
            <a:pPr lvl="1"/>
            <a:r>
              <a:rPr lang="pl-PL" sz="1300" dirty="0" smtClean="0"/>
              <a:t>odkrywa świat przez zaangażowanie zmysłów,</a:t>
            </a:r>
            <a:endParaRPr lang="pl-PL" dirty="0" smtClean="0"/>
          </a:p>
          <a:p>
            <a:pPr lvl="1"/>
            <a:r>
              <a:rPr lang="pl-PL" sz="1300" dirty="0" smtClean="0"/>
              <a:t>odkrywa samego siebie,</a:t>
            </a:r>
            <a:endParaRPr lang="pl-PL" dirty="0" smtClean="0"/>
          </a:p>
          <a:p>
            <a:pPr lvl="1"/>
            <a:r>
              <a:rPr lang="pl-PL" sz="1300" dirty="0" smtClean="0"/>
              <a:t>podejmuje ryzyko związane z eksploracją urządzeń zabawowych w kontrolowanym otoczeniu.</a:t>
            </a:r>
            <a:endParaRPr lang="pl-PL" dirty="0"/>
          </a:p>
        </p:txBody>
      </p:sp>
      <p:sp>
        <p:nvSpPr>
          <p:cNvPr id="4" name="Symbol zastępczy numeru slajdu 3"/>
          <p:cNvSpPr>
            <a:spLocks noGrp="1"/>
          </p:cNvSpPr>
          <p:nvPr>
            <p:ph type="sldNum" sz="quarter" idx="10"/>
          </p:nvPr>
        </p:nvSpPr>
        <p:spPr/>
        <p:txBody>
          <a:bodyPr/>
          <a:lstStyle/>
          <a:p>
            <a:fld id="{600DADC2-E110-4F72-A098-8E52C62C22B5}" type="slidenum">
              <a:rPr lang="pl-PL" smtClean="0"/>
              <a:pPr/>
              <a:t>4</a:t>
            </a:fld>
            <a:endParaRPr lang="pl-P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
        <p:nvSpPr>
          <p:cNvPr id="4" name="Symbol zastępczy numeru slajdu 3"/>
          <p:cNvSpPr>
            <a:spLocks noGrp="1"/>
          </p:cNvSpPr>
          <p:nvPr>
            <p:ph type="sldNum" sz="quarter" idx="10"/>
          </p:nvPr>
        </p:nvSpPr>
        <p:spPr/>
        <p:txBody>
          <a:bodyPr/>
          <a:lstStyle/>
          <a:p>
            <a:fld id="{600DADC2-E110-4F72-A098-8E52C62C22B5}" type="slidenum">
              <a:rPr lang="pl-PL" smtClean="0"/>
              <a:pPr/>
              <a:t>5</a:t>
            </a:fld>
            <a:endParaRPr lang="pl-P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
        <p:nvSpPr>
          <p:cNvPr id="4" name="Symbol zastępczy numeru slajdu 3"/>
          <p:cNvSpPr>
            <a:spLocks noGrp="1"/>
          </p:cNvSpPr>
          <p:nvPr>
            <p:ph type="sldNum" sz="quarter" idx="10"/>
          </p:nvPr>
        </p:nvSpPr>
        <p:spPr/>
        <p:txBody>
          <a:bodyPr/>
          <a:lstStyle/>
          <a:p>
            <a:fld id="{600DADC2-E110-4F72-A098-8E52C62C22B5}" type="slidenum">
              <a:rPr lang="pl-PL" smtClean="0"/>
              <a:pPr/>
              <a:t>6</a:t>
            </a:fld>
            <a:endParaRPr lang="pl-P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
        <p:nvSpPr>
          <p:cNvPr id="4" name="Symbol zastępczy numeru slajdu 3"/>
          <p:cNvSpPr>
            <a:spLocks noGrp="1"/>
          </p:cNvSpPr>
          <p:nvPr>
            <p:ph type="sldNum" sz="quarter" idx="10"/>
          </p:nvPr>
        </p:nvSpPr>
        <p:spPr/>
        <p:txBody>
          <a:bodyPr/>
          <a:lstStyle/>
          <a:p>
            <a:fld id="{600DADC2-E110-4F72-A098-8E52C62C22B5}" type="slidenum">
              <a:rPr lang="pl-PL" smtClean="0"/>
              <a:pPr/>
              <a:t>7</a:t>
            </a:fld>
            <a:endParaRPr lang="pl-P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pPr defTabSz="990661">
              <a:defRPr/>
            </a:pPr>
            <a:r>
              <a:rPr lang="pl-PL" sz="1300" b="1" dirty="0" smtClean="0"/>
              <a:t>Prawo Budowlane</a:t>
            </a:r>
            <a:r>
              <a:rPr lang="pl-PL" sz="1300" dirty="0" smtClean="0"/>
              <a:t> wymaga stosowania się do zasad wiedzy technicznej. Ministerstwo Infrastruktury określiło, że w przypadku placów zabaw tą wiedzą techniczną są </a:t>
            </a:r>
            <a:r>
              <a:rPr lang="pl-PL" sz="1300" b="1" dirty="0" smtClean="0"/>
              <a:t>normy z grupy PN-EN 1176</a:t>
            </a:r>
            <a:r>
              <a:rPr lang="pl-PL" sz="1300" dirty="0" smtClean="0"/>
              <a:t>.</a:t>
            </a:r>
          </a:p>
          <a:p>
            <a:pPr defTabSz="990661">
              <a:defRPr/>
            </a:pPr>
            <a:r>
              <a:rPr lang="pl-PL" sz="1300" b="1" dirty="0" smtClean="0"/>
              <a:t>Ustawa o Ogólnym Bezpieczeństwie Produktów</a:t>
            </a:r>
            <a:r>
              <a:rPr lang="pl-PL" sz="1300" dirty="0" smtClean="0"/>
              <a:t> daje prawo Inspekcji Handlowej do sprawdzania urządzeń zabawowych z punktu widzenia zgodności z nieobowiązkowymi Normami. Inspekcja prowadzi kontrolę urządzeń przed ich zamontowaniem.</a:t>
            </a:r>
          </a:p>
          <a:p>
            <a:pPr defTabSz="990661">
              <a:defRPr/>
            </a:pPr>
            <a:r>
              <a:rPr lang="pl-PL" sz="1300" b="1" dirty="0" smtClean="0"/>
              <a:t>Szkoły i placówki podlegające Ministerstwu Edukacji Narodowej</a:t>
            </a:r>
            <a:r>
              <a:rPr lang="pl-PL" sz="1300" dirty="0" smtClean="0"/>
              <a:t> mają obowiązek nabywać </a:t>
            </a:r>
            <a:r>
              <a:rPr lang="pl-PL" sz="1300" b="1" dirty="0" smtClean="0"/>
              <a:t>produkty posiadające odpowiednie atesty lub certyfikaty</a:t>
            </a:r>
            <a:r>
              <a:rPr lang="pl-PL" sz="1300" dirty="0" smtClean="0"/>
              <a:t> (zgodnie z rozporządzeniem z dn. 31.12.2002 </a:t>
            </a:r>
            <a:r>
              <a:rPr lang="pl-PL" sz="1300" dirty="0" err="1" smtClean="0"/>
              <a:t>Dz.U</a:t>
            </a:r>
            <a:r>
              <a:rPr lang="pl-PL" sz="1300" dirty="0" smtClean="0"/>
              <a:t>. 2003 nr 6 poz. 69).</a:t>
            </a:r>
            <a:endParaRPr lang="pl-PL" dirty="0" smtClean="0"/>
          </a:p>
          <a:p>
            <a:endParaRPr lang="pl-PL" dirty="0"/>
          </a:p>
        </p:txBody>
      </p:sp>
      <p:sp>
        <p:nvSpPr>
          <p:cNvPr id="4" name="Symbol zastępczy numeru slajdu 3"/>
          <p:cNvSpPr>
            <a:spLocks noGrp="1"/>
          </p:cNvSpPr>
          <p:nvPr>
            <p:ph type="sldNum" sz="quarter" idx="10"/>
          </p:nvPr>
        </p:nvSpPr>
        <p:spPr/>
        <p:txBody>
          <a:bodyPr/>
          <a:lstStyle/>
          <a:p>
            <a:fld id="{600DADC2-E110-4F72-A098-8E52C62C22B5}" type="slidenum">
              <a:rPr lang="pl-PL" smtClean="0"/>
              <a:pPr/>
              <a:t>8</a:t>
            </a:fld>
            <a:endParaRPr lang="pl-P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pl-PL" dirty="0" smtClean="0"/>
              <a:t>Produkcja</a:t>
            </a:r>
            <a:r>
              <a:rPr lang="pl-PL" baseline="0" dirty="0" smtClean="0"/>
              <a:t> urządzeń zgodnie z normami oraz uzyskanie certyfikatu zgodności ułatwia wprowadzenie urządzenia na rynek.</a:t>
            </a:r>
          </a:p>
          <a:p>
            <a:r>
              <a:rPr lang="pl-PL" dirty="0" smtClean="0"/>
              <a:t>Nie ma obowiązku certyfikacji urządzeń na zgodność z normami, a co za tym idzie nie ma także obowiązku produkowania zgodnie z nimi.</a:t>
            </a:r>
          </a:p>
          <a:p>
            <a:r>
              <a:rPr lang="pl-PL" dirty="0" smtClean="0"/>
              <a:t>Odpowiada za bezpieczeństwo urządzeń</a:t>
            </a:r>
            <a:endParaRPr lang="pl-PL" dirty="0"/>
          </a:p>
        </p:txBody>
      </p:sp>
      <p:sp>
        <p:nvSpPr>
          <p:cNvPr id="4" name="Symbol zastępczy numeru slajdu 3"/>
          <p:cNvSpPr>
            <a:spLocks noGrp="1"/>
          </p:cNvSpPr>
          <p:nvPr>
            <p:ph type="sldNum" sz="quarter" idx="10"/>
          </p:nvPr>
        </p:nvSpPr>
        <p:spPr/>
        <p:txBody>
          <a:bodyPr/>
          <a:lstStyle/>
          <a:p>
            <a:fld id="{600DADC2-E110-4F72-A098-8E52C62C22B5}" type="slidenum">
              <a:rPr lang="pl-PL" smtClean="0"/>
              <a:pPr/>
              <a:t>9</a:t>
            </a:fld>
            <a:endParaRPr lang="pl-P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28" name="Symbol zastępczy daty 27"/>
          <p:cNvSpPr>
            <a:spLocks noGrp="1"/>
          </p:cNvSpPr>
          <p:nvPr>
            <p:ph type="dt" sz="half" idx="10"/>
          </p:nvPr>
        </p:nvSpPr>
        <p:spPr/>
        <p:txBody>
          <a:bodyPr/>
          <a:lstStyle/>
          <a:p>
            <a:pPr>
              <a:defRPr/>
            </a:pPr>
            <a:fld id="{90E41A24-6D8E-4C31-8E3F-25C24C611C51}" type="datetimeFigureOut">
              <a:rPr lang="pl-PL" smtClean="0"/>
              <a:pPr>
                <a:defRPr/>
              </a:pPr>
              <a:t>2017-02-16</a:t>
            </a:fld>
            <a:endParaRPr lang="pl-PL"/>
          </a:p>
        </p:txBody>
      </p:sp>
      <p:sp>
        <p:nvSpPr>
          <p:cNvPr id="17" name="Symbol zastępczy stopki 16"/>
          <p:cNvSpPr>
            <a:spLocks noGrp="1"/>
          </p:cNvSpPr>
          <p:nvPr>
            <p:ph type="ftr" sz="quarter" idx="11"/>
          </p:nvPr>
        </p:nvSpPr>
        <p:spPr/>
        <p:txBody>
          <a:bodyPr/>
          <a:lstStyle/>
          <a:p>
            <a:pPr>
              <a:defRPr/>
            </a:pPr>
            <a:endParaRPr lang="pl-PL"/>
          </a:p>
        </p:txBody>
      </p:sp>
      <p:sp>
        <p:nvSpPr>
          <p:cNvPr id="29" name="Symbol zastępczy numeru slajdu 28"/>
          <p:cNvSpPr>
            <a:spLocks noGrp="1"/>
          </p:cNvSpPr>
          <p:nvPr>
            <p:ph type="sldNum" sz="quarter" idx="12"/>
          </p:nvPr>
        </p:nvSpPr>
        <p:spPr/>
        <p:txBody>
          <a:bodyPr/>
          <a:lstStyle/>
          <a:p>
            <a:pPr>
              <a:defRPr/>
            </a:pPr>
            <a:fld id="{4601D311-BB73-41B4-A88D-79A003486A52}" type="slidenum">
              <a:rPr lang="pl-PL" smtClean="0"/>
              <a:pPr>
                <a:defRPr/>
              </a:pPr>
              <a:t>‹#›</a:t>
            </a:fld>
            <a:endParaRPr lang="pl-PL"/>
          </a:p>
        </p:txBody>
      </p:sp>
      <p:sp>
        <p:nvSpPr>
          <p:cNvPr id="32" name="Prostokąt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Prostokąt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Prostokąt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1" name="Prostokąt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2" name="Prostokąt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ytuł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pl-PL" smtClean="0"/>
              <a:t>Kliknij, aby edytować styl</a:t>
            </a:r>
            <a:endParaRPr kumimoji="0" lang="en-US"/>
          </a:p>
        </p:txBody>
      </p:sp>
      <p:sp>
        <p:nvSpPr>
          <p:cNvPr id="9" name="Podtytuł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pl-PL" smtClean="0"/>
              <a:t>Kliknij, aby edytować styl wzorca podtytułu</a:t>
            </a:r>
            <a:endParaRPr kumimoji="0" lang="en-US"/>
          </a:p>
        </p:txBody>
      </p:sp>
      <p:sp>
        <p:nvSpPr>
          <p:cNvPr id="56" name="Prostokąt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5" name="Prostokąt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6" name="Prostokąt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7" name="Prostokąt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pPr>
              <a:defRPr/>
            </a:pPr>
            <a:fld id="{C0409AFC-30DE-4087-BB64-D322B811D333}" type="datetimeFigureOut">
              <a:rPr lang="pl-PL" smtClean="0"/>
              <a:pPr>
                <a:defRPr/>
              </a:pPr>
              <a:t>2017-02-16</a:t>
            </a:fld>
            <a:endParaRPr lang="pl-PL"/>
          </a:p>
        </p:txBody>
      </p:sp>
      <p:sp>
        <p:nvSpPr>
          <p:cNvPr id="5" name="Symbol zastępczy stopki 4"/>
          <p:cNvSpPr>
            <a:spLocks noGrp="1"/>
          </p:cNvSpPr>
          <p:nvPr>
            <p:ph type="ftr" sz="quarter" idx="11"/>
          </p:nvPr>
        </p:nvSpPr>
        <p:spPr/>
        <p:txBody>
          <a:bodyPr/>
          <a:lstStyle/>
          <a:p>
            <a:pPr>
              <a:defRPr/>
            </a:pPr>
            <a:endParaRPr lang="pl-PL"/>
          </a:p>
        </p:txBody>
      </p:sp>
      <p:sp>
        <p:nvSpPr>
          <p:cNvPr id="6" name="Symbol zastępczy numeru slajdu 5"/>
          <p:cNvSpPr>
            <a:spLocks noGrp="1"/>
          </p:cNvSpPr>
          <p:nvPr>
            <p:ph type="sldNum" sz="quarter" idx="12"/>
          </p:nvPr>
        </p:nvSpPr>
        <p:spPr/>
        <p:txBody>
          <a:bodyPr/>
          <a:lstStyle/>
          <a:p>
            <a:pPr>
              <a:defRPr/>
            </a:pPr>
            <a:fld id="{B40D5943-9E9F-4F23-A43D-BACED422F1B4}" type="slidenum">
              <a:rPr lang="pl-PL" smtClean="0"/>
              <a:pPr>
                <a:defRPr/>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9"/>
            <a:ext cx="1981200" cy="5851525"/>
          </a:xfrm>
        </p:spPr>
        <p:txBody>
          <a:bodyPr vert="eaVert" anchor="ctr"/>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a:xfrm>
            <a:off x="609600" y="274639"/>
            <a:ext cx="5867400" cy="5851525"/>
          </a:xfrm>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pPr>
              <a:defRPr/>
            </a:pPr>
            <a:fld id="{C9CACEFC-FFEC-4D12-A3F4-6AE9B64E8C40}" type="datetimeFigureOut">
              <a:rPr lang="pl-PL" smtClean="0"/>
              <a:pPr>
                <a:defRPr/>
              </a:pPr>
              <a:t>2017-02-16</a:t>
            </a:fld>
            <a:endParaRPr lang="pl-PL"/>
          </a:p>
        </p:txBody>
      </p:sp>
      <p:sp>
        <p:nvSpPr>
          <p:cNvPr id="5" name="Symbol zastępczy stopki 4"/>
          <p:cNvSpPr>
            <a:spLocks noGrp="1"/>
          </p:cNvSpPr>
          <p:nvPr>
            <p:ph type="ftr" sz="quarter" idx="11"/>
          </p:nvPr>
        </p:nvSpPr>
        <p:spPr/>
        <p:txBody>
          <a:bodyPr/>
          <a:lstStyle/>
          <a:p>
            <a:pPr>
              <a:defRPr/>
            </a:pPr>
            <a:endParaRPr lang="pl-PL"/>
          </a:p>
        </p:txBody>
      </p:sp>
      <p:sp>
        <p:nvSpPr>
          <p:cNvPr id="6" name="Symbol zastępczy numeru slajdu 5"/>
          <p:cNvSpPr>
            <a:spLocks noGrp="1"/>
          </p:cNvSpPr>
          <p:nvPr>
            <p:ph type="sldNum" sz="quarter" idx="12"/>
          </p:nvPr>
        </p:nvSpPr>
        <p:spPr/>
        <p:txBody>
          <a:bodyPr/>
          <a:lstStyle/>
          <a:p>
            <a:pPr>
              <a:defRPr/>
            </a:pPr>
            <a:fld id="{64D0258A-FEEA-42E2-BDCC-CF07B2ED8D31}" type="slidenum">
              <a:rPr lang="pl-PL" smtClean="0"/>
              <a:pPr>
                <a:defRPr/>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3" name="Symbol zastępczy zawartości 2"/>
          <p:cNvSpPr>
            <a:spLocks noGrp="1"/>
          </p:cNvSpPr>
          <p:nvPr>
            <p:ph idx="1"/>
          </p:nvPr>
        </p:nvSpPr>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pPr>
              <a:defRPr/>
            </a:pPr>
            <a:fld id="{F3FD4BD7-AF10-49A1-BBF9-4DABFE8288AB}" type="datetimeFigureOut">
              <a:rPr lang="pl-PL" smtClean="0"/>
              <a:pPr>
                <a:defRPr/>
              </a:pPr>
              <a:t>2017-02-16</a:t>
            </a:fld>
            <a:endParaRPr lang="pl-PL"/>
          </a:p>
        </p:txBody>
      </p:sp>
      <p:sp>
        <p:nvSpPr>
          <p:cNvPr id="5" name="Symbol zastępczy stopki 4"/>
          <p:cNvSpPr>
            <a:spLocks noGrp="1"/>
          </p:cNvSpPr>
          <p:nvPr>
            <p:ph type="ftr" sz="quarter" idx="11"/>
          </p:nvPr>
        </p:nvSpPr>
        <p:spPr/>
        <p:txBody>
          <a:bodyPr/>
          <a:lstStyle/>
          <a:p>
            <a:pPr>
              <a:defRPr/>
            </a:pPr>
            <a:endParaRPr lang="pl-PL"/>
          </a:p>
        </p:txBody>
      </p:sp>
      <p:sp>
        <p:nvSpPr>
          <p:cNvPr id="6" name="Symbol zastępczy numeru slajdu 5"/>
          <p:cNvSpPr>
            <a:spLocks noGrp="1"/>
          </p:cNvSpPr>
          <p:nvPr>
            <p:ph type="sldNum" sz="quarter" idx="12"/>
          </p:nvPr>
        </p:nvSpPr>
        <p:spPr/>
        <p:txBody>
          <a:bodyPr/>
          <a:lstStyle/>
          <a:p>
            <a:pPr>
              <a:defRPr/>
            </a:pPr>
            <a:fld id="{DDF00BDA-10BD-4288-A03F-0216DDAA10B7}" type="slidenum">
              <a:rPr lang="pl-PL" smtClean="0"/>
              <a:pPr>
                <a:defRPr/>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14" name="Dowolny kształt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Dowolny kształt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Dowolny kształt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Dowolny kształt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Dowolny kształt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Dowolny kształt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Dowolny kształt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Dowolny kształt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1" name="Dowolny kształt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Dowolny kształt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3" name="Dowolny kształt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4" name="Dowolny kształt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5" name="Dowolny kształt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6" name="Dowolny kształt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Dowolny kształt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3" name="Symbol zastępczy tekstu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pl-PL" smtClean="0"/>
              <a:t>Kliknij, aby edytować style wzorca tekstu</a:t>
            </a:r>
          </a:p>
        </p:txBody>
      </p:sp>
      <p:sp>
        <p:nvSpPr>
          <p:cNvPr id="4" name="Symbol zastępczy daty 3"/>
          <p:cNvSpPr>
            <a:spLocks noGrp="1"/>
          </p:cNvSpPr>
          <p:nvPr>
            <p:ph type="dt" sz="half" idx="10"/>
          </p:nvPr>
        </p:nvSpPr>
        <p:spPr/>
        <p:txBody>
          <a:bodyPr/>
          <a:lstStyle/>
          <a:p>
            <a:pPr>
              <a:defRPr/>
            </a:pPr>
            <a:fld id="{F0F09E3D-C1DA-4A26-A9EA-B3D828B7F274}" type="datetimeFigureOut">
              <a:rPr lang="pl-PL" smtClean="0"/>
              <a:pPr>
                <a:defRPr/>
              </a:pPr>
              <a:t>2017-02-16</a:t>
            </a:fld>
            <a:endParaRPr lang="pl-PL"/>
          </a:p>
        </p:txBody>
      </p:sp>
      <p:sp>
        <p:nvSpPr>
          <p:cNvPr id="5" name="Symbol zastępczy stopki 4"/>
          <p:cNvSpPr>
            <a:spLocks noGrp="1"/>
          </p:cNvSpPr>
          <p:nvPr>
            <p:ph type="ftr" sz="quarter" idx="11"/>
          </p:nvPr>
        </p:nvSpPr>
        <p:spPr/>
        <p:txBody>
          <a:bodyPr/>
          <a:lstStyle/>
          <a:p>
            <a:pPr>
              <a:defRPr/>
            </a:pPr>
            <a:endParaRPr lang="pl-PL"/>
          </a:p>
        </p:txBody>
      </p:sp>
      <p:sp>
        <p:nvSpPr>
          <p:cNvPr id="6" name="Symbol zastępczy numeru slajdu 5"/>
          <p:cNvSpPr>
            <a:spLocks noGrp="1"/>
          </p:cNvSpPr>
          <p:nvPr>
            <p:ph type="sldNum" sz="quarter" idx="12"/>
          </p:nvPr>
        </p:nvSpPr>
        <p:spPr/>
        <p:txBody>
          <a:bodyPr/>
          <a:lstStyle/>
          <a:p>
            <a:pPr>
              <a:defRPr/>
            </a:pPr>
            <a:fld id="{E26F8411-ED26-45EB-9929-1F128E3427C4}" type="slidenum">
              <a:rPr lang="pl-PL" smtClean="0"/>
              <a:pPr>
                <a:defRPr/>
              </a:pPr>
              <a:t>‹#›</a:t>
            </a:fld>
            <a:endParaRPr lang="pl-PL"/>
          </a:p>
        </p:txBody>
      </p:sp>
      <p:sp>
        <p:nvSpPr>
          <p:cNvPr id="7" name="Prostokąt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ytuł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pl-PL" smtClean="0"/>
              <a:t>Kliknij, aby edytować styl</a:t>
            </a:r>
            <a:endParaRPr kumimoji="0" lang="en-US"/>
          </a:p>
        </p:txBody>
      </p:sp>
      <p:sp>
        <p:nvSpPr>
          <p:cNvPr id="8" name="Prostokąt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Prostokąt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Prostokąt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Prostokąt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Prostokąt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a:xfrm>
            <a:off x="457200" y="512064"/>
            <a:ext cx="8229600" cy="914400"/>
          </a:xfrm>
        </p:spPr>
        <p:txBody>
          <a:bodyPr/>
          <a:lstStyle/>
          <a:p>
            <a:r>
              <a:rPr kumimoji="0" lang="pl-PL" smtClean="0"/>
              <a:t>Kliknij, aby edytować styl</a:t>
            </a:r>
            <a:endParaRPr kumimoji="0" lang="en-US"/>
          </a:p>
        </p:txBody>
      </p:sp>
      <p:sp>
        <p:nvSpPr>
          <p:cNvPr id="3" name="Symbol zastępczy zawartości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zawartości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5" name="Symbol zastępczy daty 4"/>
          <p:cNvSpPr>
            <a:spLocks noGrp="1"/>
          </p:cNvSpPr>
          <p:nvPr>
            <p:ph type="dt" sz="half" idx="10"/>
          </p:nvPr>
        </p:nvSpPr>
        <p:spPr/>
        <p:txBody>
          <a:bodyPr/>
          <a:lstStyle/>
          <a:p>
            <a:pPr>
              <a:defRPr/>
            </a:pPr>
            <a:fld id="{82FD3FB1-BED5-463C-A7EA-651B7841BB7F}" type="datetimeFigureOut">
              <a:rPr lang="pl-PL" smtClean="0"/>
              <a:pPr>
                <a:defRPr/>
              </a:pPr>
              <a:t>2017-02-16</a:t>
            </a:fld>
            <a:endParaRPr lang="pl-PL"/>
          </a:p>
        </p:txBody>
      </p:sp>
      <p:sp>
        <p:nvSpPr>
          <p:cNvPr id="6" name="Symbol zastępczy stopki 5"/>
          <p:cNvSpPr>
            <a:spLocks noGrp="1"/>
          </p:cNvSpPr>
          <p:nvPr>
            <p:ph type="ftr" sz="quarter" idx="11"/>
          </p:nvPr>
        </p:nvSpPr>
        <p:spPr/>
        <p:txBody>
          <a:bodyPr/>
          <a:lstStyle/>
          <a:p>
            <a:pPr>
              <a:defRPr/>
            </a:pPr>
            <a:endParaRPr lang="pl-PL"/>
          </a:p>
        </p:txBody>
      </p:sp>
      <p:sp>
        <p:nvSpPr>
          <p:cNvPr id="7" name="Symbol zastępczy numeru slajdu 6"/>
          <p:cNvSpPr>
            <a:spLocks noGrp="1"/>
          </p:cNvSpPr>
          <p:nvPr>
            <p:ph type="sldNum" sz="quarter" idx="12"/>
          </p:nvPr>
        </p:nvSpPr>
        <p:spPr/>
        <p:txBody>
          <a:bodyPr/>
          <a:lstStyle/>
          <a:p>
            <a:pPr>
              <a:defRPr/>
            </a:pPr>
            <a:fld id="{ACE2CD32-FC92-49E0-B4E9-54A518E10098}" type="slidenum">
              <a:rPr lang="pl-PL" smtClean="0"/>
              <a:pPr>
                <a:defRPr/>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ównanie">
    <p:spTree>
      <p:nvGrpSpPr>
        <p:cNvPr id="1" name=""/>
        <p:cNvGrpSpPr/>
        <p:nvPr/>
      </p:nvGrpSpPr>
      <p:grpSpPr>
        <a:xfrm>
          <a:off x="0" y="0"/>
          <a:ext cx="0" cy="0"/>
          <a:chOff x="0" y="0"/>
          <a:chExt cx="0" cy="0"/>
        </a:xfrm>
      </p:grpSpPr>
      <p:sp>
        <p:nvSpPr>
          <p:cNvPr id="25" name="Prostokąt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ytuł 1"/>
          <p:cNvSpPr>
            <a:spLocks noGrp="1"/>
          </p:cNvSpPr>
          <p:nvPr>
            <p:ph type="title"/>
          </p:nvPr>
        </p:nvSpPr>
        <p:spPr>
          <a:xfrm>
            <a:off x="504824" y="512064"/>
            <a:ext cx="7772400" cy="914400"/>
          </a:xfrm>
        </p:spPr>
        <p:txBody>
          <a:bodyPr anchor="t"/>
          <a:lstStyle>
            <a:lvl1pPr>
              <a:defRPr sz="4000"/>
            </a:lvl1pPr>
            <a:extLst/>
          </a:lstStyle>
          <a:p>
            <a:r>
              <a:rPr kumimoji="0" lang="pl-PL" smtClean="0"/>
              <a:t>Kliknij, aby edytować styl</a:t>
            </a:r>
            <a:endParaRPr kumimoji="0" lang="en-US"/>
          </a:p>
        </p:txBody>
      </p:sp>
      <p:sp>
        <p:nvSpPr>
          <p:cNvPr id="3" name="Symbol zastępczy tekstu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l-PL" smtClean="0"/>
              <a:t>Kliknij, aby edytować style wzorca tekstu</a:t>
            </a:r>
          </a:p>
        </p:txBody>
      </p:sp>
      <p:sp>
        <p:nvSpPr>
          <p:cNvPr id="4" name="Symbol zastępczy tekstu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l-PL" smtClean="0"/>
              <a:t>Kliknij, aby edytować style wzorca tekstu</a:t>
            </a:r>
          </a:p>
        </p:txBody>
      </p:sp>
      <p:sp>
        <p:nvSpPr>
          <p:cNvPr id="5" name="Symbol zastępczy zawartości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6" name="Symbol zastępczy zawartości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7" name="Symbol zastępczy daty 6"/>
          <p:cNvSpPr>
            <a:spLocks noGrp="1"/>
          </p:cNvSpPr>
          <p:nvPr>
            <p:ph type="dt" sz="half" idx="10"/>
          </p:nvPr>
        </p:nvSpPr>
        <p:spPr/>
        <p:txBody>
          <a:bodyPr/>
          <a:lstStyle/>
          <a:p>
            <a:pPr>
              <a:defRPr/>
            </a:pPr>
            <a:fld id="{77FA8A29-2BB7-4A24-83F4-56C15107FC42}" type="datetimeFigureOut">
              <a:rPr lang="pl-PL" smtClean="0"/>
              <a:pPr>
                <a:defRPr/>
              </a:pPr>
              <a:t>2017-02-16</a:t>
            </a:fld>
            <a:endParaRPr lang="pl-PL"/>
          </a:p>
        </p:txBody>
      </p:sp>
      <p:sp>
        <p:nvSpPr>
          <p:cNvPr id="8" name="Symbol zastępczy stopki 7"/>
          <p:cNvSpPr>
            <a:spLocks noGrp="1"/>
          </p:cNvSpPr>
          <p:nvPr>
            <p:ph type="ftr" sz="quarter" idx="11"/>
          </p:nvPr>
        </p:nvSpPr>
        <p:spPr/>
        <p:txBody>
          <a:bodyPr/>
          <a:lstStyle/>
          <a:p>
            <a:pPr>
              <a:defRPr/>
            </a:pPr>
            <a:endParaRPr lang="pl-PL"/>
          </a:p>
        </p:txBody>
      </p:sp>
      <p:sp>
        <p:nvSpPr>
          <p:cNvPr id="9" name="Symbol zastępczy numeru slajdu 8"/>
          <p:cNvSpPr>
            <a:spLocks noGrp="1"/>
          </p:cNvSpPr>
          <p:nvPr>
            <p:ph type="sldNum" sz="quarter" idx="12"/>
          </p:nvPr>
        </p:nvSpPr>
        <p:spPr/>
        <p:txBody>
          <a:bodyPr/>
          <a:lstStyle/>
          <a:p>
            <a:pPr>
              <a:defRPr/>
            </a:pPr>
            <a:fld id="{ED5A8612-3E98-4CC2-8888-EB825F678D99}" type="slidenum">
              <a:rPr lang="pl-PL" smtClean="0"/>
              <a:pPr>
                <a:defRPr/>
              </a:pPr>
              <a:t>‹#›</a:t>
            </a:fld>
            <a:endParaRPr lang="pl-PL"/>
          </a:p>
        </p:txBody>
      </p:sp>
      <p:sp>
        <p:nvSpPr>
          <p:cNvPr id="16" name="Prostokąt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7" name="Prostokąt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Prostokąt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Prostokąt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Prostokąt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Prostokąt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Prostokąt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Prostokąt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Prostokąt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a:xfrm>
            <a:off x="914400" y="512064"/>
            <a:ext cx="7772400" cy="914400"/>
          </a:xfrm>
        </p:spPr>
        <p:txBody>
          <a:bodyPr/>
          <a:lstStyle>
            <a:lvl1pPr>
              <a:defRPr sz="4000" cap="none" baseline="0"/>
            </a:lvl1pPr>
            <a:extLst/>
          </a:lstStyle>
          <a:p>
            <a:r>
              <a:rPr kumimoji="0" lang="pl-PL" smtClean="0"/>
              <a:t>Kliknij, aby edytować styl</a:t>
            </a:r>
            <a:endParaRPr kumimoji="0" lang="en-US"/>
          </a:p>
        </p:txBody>
      </p:sp>
      <p:sp>
        <p:nvSpPr>
          <p:cNvPr id="3" name="Symbol zastępczy daty 2"/>
          <p:cNvSpPr>
            <a:spLocks noGrp="1"/>
          </p:cNvSpPr>
          <p:nvPr>
            <p:ph type="dt" sz="half" idx="10"/>
          </p:nvPr>
        </p:nvSpPr>
        <p:spPr/>
        <p:txBody>
          <a:bodyPr/>
          <a:lstStyle/>
          <a:p>
            <a:pPr>
              <a:defRPr/>
            </a:pPr>
            <a:fld id="{260348D7-15A5-4F4D-8FF1-688468C7C17C}" type="datetimeFigureOut">
              <a:rPr lang="pl-PL" smtClean="0"/>
              <a:pPr>
                <a:defRPr/>
              </a:pPr>
              <a:t>2017-02-16</a:t>
            </a:fld>
            <a:endParaRPr lang="pl-PL"/>
          </a:p>
        </p:txBody>
      </p:sp>
      <p:sp>
        <p:nvSpPr>
          <p:cNvPr id="4" name="Symbol zastępczy stopki 3"/>
          <p:cNvSpPr>
            <a:spLocks noGrp="1"/>
          </p:cNvSpPr>
          <p:nvPr>
            <p:ph type="ftr" sz="quarter" idx="11"/>
          </p:nvPr>
        </p:nvSpPr>
        <p:spPr/>
        <p:txBody>
          <a:bodyPr/>
          <a:lstStyle/>
          <a:p>
            <a:pPr>
              <a:defRPr/>
            </a:pPr>
            <a:endParaRPr lang="pl-PL"/>
          </a:p>
        </p:txBody>
      </p:sp>
      <p:sp>
        <p:nvSpPr>
          <p:cNvPr id="5" name="Symbol zastępczy numeru slajdu 4"/>
          <p:cNvSpPr>
            <a:spLocks noGrp="1"/>
          </p:cNvSpPr>
          <p:nvPr>
            <p:ph type="sldNum" sz="quarter" idx="12"/>
          </p:nvPr>
        </p:nvSpPr>
        <p:spPr/>
        <p:txBody>
          <a:bodyPr/>
          <a:lstStyle/>
          <a:p>
            <a:pPr>
              <a:defRPr/>
            </a:pPr>
            <a:fld id="{C6CF4537-44EA-4F8D-AD25-06521082AFB6}" type="slidenum">
              <a:rPr lang="pl-PL" smtClean="0"/>
              <a:pPr>
                <a:defRPr/>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pPr>
              <a:defRPr/>
            </a:pPr>
            <a:fld id="{786929FB-58EA-4A54-98A0-49B7D5C8491C}" type="datetimeFigureOut">
              <a:rPr lang="pl-PL" smtClean="0"/>
              <a:pPr>
                <a:defRPr/>
              </a:pPr>
              <a:t>2017-02-16</a:t>
            </a:fld>
            <a:endParaRPr lang="pl-PL"/>
          </a:p>
        </p:txBody>
      </p:sp>
      <p:sp>
        <p:nvSpPr>
          <p:cNvPr id="3" name="Symbol zastępczy stopki 2"/>
          <p:cNvSpPr>
            <a:spLocks noGrp="1"/>
          </p:cNvSpPr>
          <p:nvPr>
            <p:ph type="ftr" sz="quarter" idx="11"/>
          </p:nvPr>
        </p:nvSpPr>
        <p:spPr/>
        <p:txBody>
          <a:bodyPr/>
          <a:lstStyle/>
          <a:p>
            <a:pPr>
              <a:defRPr/>
            </a:pPr>
            <a:endParaRPr lang="pl-PL"/>
          </a:p>
        </p:txBody>
      </p:sp>
      <p:sp>
        <p:nvSpPr>
          <p:cNvPr id="4" name="Symbol zastępczy numeru slajdu 3"/>
          <p:cNvSpPr>
            <a:spLocks noGrp="1"/>
          </p:cNvSpPr>
          <p:nvPr>
            <p:ph type="sldNum" sz="quarter" idx="12"/>
          </p:nvPr>
        </p:nvSpPr>
        <p:spPr/>
        <p:txBody>
          <a:bodyPr/>
          <a:lstStyle/>
          <a:p>
            <a:pPr>
              <a:defRPr/>
            </a:pPr>
            <a:fld id="{AFA026E8-9CEE-4079-8990-0367162AB5B4}" type="slidenum">
              <a:rPr lang="pl-PL" smtClean="0"/>
              <a:pPr>
                <a:defRPr/>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685800" y="273050"/>
            <a:ext cx="8229600" cy="1162050"/>
          </a:xfrm>
        </p:spPr>
        <p:txBody>
          <a:bodyPr anchor="ctr"/>
          <a:lstStyle>
            <a:lvl1pPr algn="l">
              <a:buNone/>
              <a:defRPr sz="3600" b="0"/>
            </a:lvl1pPr>
            <a:extLst/>
          </a:lstStyle>
          <a:p>
            <a:r>
              <a:rPr kumimoji="0" lang="pl-PL" smtClean="0"/>
              <a:t>Kliknij, aby edytować styl</a:t>
            </a:r>
            <a:endParaRPr kumimoji="0" lang="en-US"/>
          </a:p>
        </p:txBody>
      </p:sp>
      <p:sp>
        <p:nvSpPr>
          <p:cNvPr id="3" name="Symbol zastępczy tekstu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pl-PL" smtClean="0"/>
              <a:t>Kliknij, aby edytować style wzorca tekstu</a:t>
            </a:r>
          </a:p>
        </p:txBody>
      </p:sp>
      <p:sp>
        <p:nvSpPr>
          <p:cNvPr id="4" name="Symbol zastępczy zawartości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5" name="Symbol zastępczy daty 4"/>
          <p:cNvSpPr>
            <a:spLocks noGrp="1"/>
          </p:cNvSpPr>
          <p:nvPr>
            <p:ph type="dt" sz="half" idx="10"/>
          </p:nvPr>
        </p:nvSpPr>
        <p:spPr/>
        <p:txBody>
          <a:bodyPr/>
          <a:lstStyle/>
          <a:p>
            <a:pPr>
              <a:defRPr/>
            </a:pPr>
            <a:fld id="{F0ABF0AF-D834-4620-8607-FCA96F9336E7}" type="datetimeFigureOut">
              <a:rPr lang="pl-PL" smtClean="0"/>
              <a:pPr>
                <a:defRPr/>
              </a:pPr>
              <a:t>2017-02-16</a:t>
            </a:fld>
            <a:endParaRPr lang="pl-PL"/>
          </a:p>
        </p:txBody>
      </p:sp>
      <p:sp>
        <p:nvSpPr>
          <p:cNvPr id="6" name="Symbol zastępczy stopki 5"/>
          <p:cNvSpPr>
            <a:spLocks noGrp="1"/>
          </p:cNvSpPr>
          <p:nvPr>
            <p:ph type="ftr" sz="quarter" idx="11"/>
          </p:nvPr>
        </p:nvSpPr>
        <p:spPr/>
        <p:txBody>
          <a:bodyPr/>
          <a:lstStyle/>
          <a:p>
            <a:pPr>
              <a:defRPr/>
            </a:pPr>
            <a:endParaRPr lang="pl-PL"/>
          </a:p>
        </p:txBody>
      </p:sp>
      <p:sp>
        <p:nvSpPr>
          <p:cNvPr id="7" name="Symbol zastępczy numeru slajdu 6"/>
          <p:cNvSpPr>
            <a:spLocks noGrp="1"/>
          </p:cNvSpPr>
          <p:nvPr>
            <p:ph type="sldNum" sz="quarter" idx="12"/>
          </p:nvPr>
        </p:nvSpPr>
        <p:spPr/>
        <p:txBody>
          <a:bodyPr/>
          <a:lstStyle/>
          <a:p>
            <a:pPr>
              <a:defRPr/>
            </a:pPr>
            <a:fld id="{664CA3F1-317E-4AFA-BDFC-865038A55795}" type="slidenum">
              <a:rPr lang="pl-PL" smtClean="0"/>
              <a:pPr>
                <a:defRPr/>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8" name="Prostokąt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9" name="Łącznik prosty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upa 9"/>
          <p:cNvGrpSpPr/>
          <p:nvPr/>
        </p:nvGrpSpPr>
        <p:grpSpPr>
          <a:xfrm rot="5400000">
            <a:off x="8514581" y="1219200"/>
            <a:ext cx="132763" cy="128466"/>
            <a:chOff x="6668087" y="1297746"/>
            <a:chExt cx="161840" cy="156602"/>
          </a:xfrm>
        </p:grpSpPr>
        <p:cxnSp>
          <p:nvCxnSpPr>
            <p:cNvPr id="15" name="Łącznik prosty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Łącznik prosty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Łącznik prosty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ytuł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pl-PL" smtClean="0"/>
              <a:t>Kliknij, aby edytować styl</a:t>
            </a:r>
            <a:endParaRPr kumimoji="0" lang="en-US"/>
          </a:p>
        </p:txBody>
      </p:sp>
      <p:sp>
        <p:nvSpPr>
          <p:cNvPr id="3" name="Symbol zastępczy obrazu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pl-PL" smtClean="0"/>
              <a:t>Kliknij ikonę, aby dodać obraz</a:t>
            </a:r>
            <a:endParaRPr kumimoji="0" lang="en-US"/>
          </a:p>
        </p:txBody>
      </p:sp>
      <p:sp>
        <p:nvSpPr>
          <p:cNvPr id="4" name="Symbol zastępczy tekstu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pl-PL" smtClean="0"/>
              <a:t>Kliknij, aby edytować style wzorca tekstu</a:t>
            </a:r>
          </a:p>
        </p:txBody>
      </p:sp>
      <p:grpSp>
        <p:nvGrpSpPr>
          <p:cNvPr id="14" name="Grupa 13"/>
          <p:cNvGrpSpPr/>
          <p:nvPr/>
        </p:nvGrpSpPr>
        <p:grpSpPr>
          <a:xfrm rot="5400000">
            <a:off x="8666981" y="1371600"/>
            <a:ext cx="132763" cy="128466"/>
            <a:chOff x="6668087" y="1297746"/>
            <a:chExt cx="161840" cy="156602"/>
          </a:xfrm>
        </p:grpSpPr>
        <p:cxnSp>
          <p:nvCxnSpPr>
            <p:cNvPr id="11" name="Łącznik prosty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Łącznik prosty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Łącznik prosty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upa 17"/>
          <p:cNvGrpSpPr/>
          <p:nvPr/>
        </p:nvGrpSpPr>
        <p:grpSpPr>
          <a:xfrm rot="5400000">
            <a:off x="8320088" y="1474763"/>
            <a:ext cx="132763" cy="128466"/>
            <a:chOff x="6668087" y="1297746"/>
            <a:chExt cx="161840" cy="156602"/>
          </a:xfrm>
        </p:grpSpPr>
        <p:cxnSp>
          <p:nvCxnSpPr>
            <p:cNvPr id="19" name="Łącznik prosty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Łącznik prosty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Łącznik prosty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Symbol zastępczy daty 4"/>
          <p:cNvSpPr>
            <a:spLocks noGrp="1"/>
          </p:cNvSpPr>
          <p:nvPr>
            <p:ph type="dt" sz="half" idx="10"/>
          </p:nvPr>
        </p:nvSpPr>
        <p:spPr>
          <a:xfrm>
            <a:off x="6477000" y="55499"/>
            <a:ext cx="2133600" cy="365125"/>
          </a:xfrm>
        </p:spPr>
        <p:txBody>
          <a:bodyPr/>
          <a:lstStyle/>
          <a:p>
            <a:pPr>
              <a:defRPr/>
            </a:pPr>
            <a:fld id="{AA3A677D-B235-45BF-A767-BFBD12130F46}" type="datetimeFigureOut">
              <a:rPr lang="pl-PL" smtClean="0"/>
              <a:pPr>
                <a:defRPr/>
              </a:pPr>
              <a:t>2017-02-16</a:t>
            </a:fld>
            <a:endParaRPr lang="pl-PL"/>
          </a:p>
        </p:txBody>
      </p:sp>
      <p:sp>
        <p:nvSpPr>
          <p:cNvPr id="6" name="Symbol zastępczy stopki 5"/>
          <p:cNvSpPr>
            <a:spLocks noGrp="1"/>
          </p:cNvSpPr>
          <p:nvPr>
            <p:ph type="ftr" sz="quarter" idx="11"/>
          </p:nvPr>
        </p:nvSpPr>
        <p:spPr>
          <a:xfrm>
            <a:off x="914400" y="55499"/>
            <a:ext cx="5562600" cy="365125"/>
          </a:xfrm>
        </p:spPr>
        <p:txBody>
          <a:bodyPr/>
          <a:lstStyle/>
          <a:p>
            <a:pPr>
              <a:defRPr/>
            </a:pPr>
            <a:endParaRPr lang="pl-PL"/>
          </a:p>
        </p:txBody>
      </p:sp>
      <p:sp>
        <p:nvSpPr>
          <p:cNvPr id="7" name="Symbol zastępczy numeru slajdu 6"/>
          <p:cNvSpPr>
            <a:spLocks noGrp="1"/>
          </p:cNvSpPr>
          <p:nvPr>
            <p:ph type="sldNum" sz="quarter" idx="12"/>
          </p:nvPr>
        </p:nvSpPr>
        <p:spPr>
          <a:xfrm>
            <a:off x="8610600" y="55499"/>
            <a:ext cx="457200" cy="365125"/>
          </a:xfrm>
        </p:spPr>
        <p:txBody>
          <a:bodyPr/>
          <a:lstStyle/>
          <a:p>
            <a:pPr>
              <a:defRPr/>
            </a:pPr>
            <a:fld id="{E3656447-366D-42F8-8A72-2EC6122F6CCA}" type="slidenum">
              <a:rPr lang="pl-PL" smtClean="0"/>
              <a:pPr>
                <a:defRPr/>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Prostokąt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Prostokąt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Prostokąt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Prostokąt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Prostokąt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Prostokąt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Prostokąt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6" name="Prostokąt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7" name="Prostokąt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Symbol zastępczy tytułu 21"/>
          <p:cNvSpPr>
            <a:spLocks noGrp="1"/>
          </p:cNvSpPr>
          <p:nvPr>
            <p:ph type="title"/>
          </p:nvPr>
        </p:nvSpPr>
        <p:spPr>
          <a:xfrm>
            <a:off x="914400" y="512064"/>
            <a:ext cx="7772400" cy="914400"/>
          </a:xfrm>
          <a:prstGeom prst="rect">
            <a:avLst/>
          </a:prstGeom>
        </p:spPr>
        <p:txBody>
          <a:bodyPr vert="horz" anchor="t">
            <a:noAutofit/>
          </a:bodyPr>
          <a:lstStyle/>
          <a:p>
            <a:r>
              <a:rPr kumimoji="0" lang="pl-PL" smtClean="0"/>
              <a:t>Kliknij, aby edytować styl</a:t>
            </a:r>
            <a:endParaRPr kumimoji="0" lang="en-US"/>
          </a:p>
        </p:txBody>
      </p:sp>
      <p:sp>
        <p:nvSpPr>
          <p:cNvPr id="13" name="Symbol zastępczy tekstu 12"/>
          <p:cNvSpPr>
            <a:spLocks noGrp="1"/>
          </p:cNvSpPr>
          <p:nvPr>
            <p:ph type="body" idx="1"/>
          </p:nvPr>
        </p:nvSpPr>
        <p:spPr>
          <a:xfrm>
            <a:off x="914400" y="1783560"/>
            <a:ext cx="7772400" cy="4572000"/>
          </a:xfrm>
          <a:prstGeom prst="rect">
            <a:avLst/>
          </a:prstGeom>
        </p:spPr>
        <p:txBody>
          <a:bodyPr vert="horz">
            <a:normAutofit/>
          </a:bodyPr>
          <a:lstStyle/>
          <a:p>
            <a:pPr lvl="0" eaLnBrk="1" latinLnBrk="0" hangingPunct="1"/>
            <a:r>
              <a:rPr kumimoji="0" lang="pl-PL" smtClean="0"/>
              <a:t>Kliknij, aby edytować style wzorca tekstu</a:t>
            </a:r>
          </a:p>
          <a:p>
            <a:pPr lvl="1" eaLnBrk="1" latinLnBrk="0" hangingPunct="1"/>
            <a:r>
              <a:rPr kumimoji="0" lang="pl-PL" smtClean="0"/>
              <a:t>Drugi poziom</a:t>
            </a:r>
          </a:p>
          <a:p>
            <a:pPr lvl="2" eaLnBrk="1" latinLnBrk="0" hangingPunct="1"/>
            <a:r>
              <a:rPr kumimoji="0" lang="pl-PL" smtClean="0"/>
              <a:t>Trzeci poziom</a:t>
            </a:r>
          </a:p>
          <a:p>
            <a:pPr lvl="3" eaLnBrk="1" latinLnBrk="0" hangingPunct="1"/>
            <a:r>
              <a:rPr kumimoji="0" lang="pl-PL" smtClean="0"/>
              <a:t>Czwarty poziom</a:t>
            </a:r>
          </a:p>
          <a:p>
            <a:pPr lvl="4" eaLnBrk="1" latinLnBrk="0" hangingPunct="1"/>
            <a:r>
              <a:rPr kumimoji="0" lang="pl-PL" smtClean="0"/>
              <a:t>Piąty poziom</a:t>
            </a:r>
            <a:endParaRPr kumimoji="0" lang="en-US"/>
          </a:p>
        </p:txBody>
      </p:sp>
      <p:sp>
        <p:nvSpPr>
          <p:cNvPr id="14" name="Symbol zastępczy daty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fld id="{DAD32716-EEBB-41D9-9A3B-09F62BBAC1AA}" type="datetimeFigureOut">
              <a:rPr lang="pl-PL" smtClean="0"/>
              <a:pPr>
                <a:defRPr/>
              </a:pPr>
              <a:t>2017-02-16</a:t>
            </a:fld>
            <a:endParaRPr lang="pl-PL"/>
          </a:p>
        </p:txBody>
      </p:sp>
      <p:sp>
        <p:nvSpPr>
          <p:cNvPr id="3" name="Symbol zastępczy stopki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endParaRPr lang="pl-PL"/>
          </a:p>
        </p:txBody>
      </p:sp>
      <p:sp>
        <p:nvSpPr>
          <p:cNvPr id="23" name="Symbol zastępczy numeru slajdu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CDB30510-1F9D-40D7-9A76-8A55162F2793}" type="slidenum">
              <a:rPr lang="pl-PL" smtClean="0"/>
              <a:pPr>
                <a:defRPr/>
              </a:pPr>
              <a:t>‹#›</a:t>
            </a:fld>
            <a:endParaRPr lang="pl-PL"/>
          </a:p>
        </p:txBody>
      </p:sp>
    </p:spTree>
  </p:cSld>
  <p:clrMap bg1="dk1" tx1="lt1" bg2="dk2" tx2="lt2" accent1="accent1" accent2="accent2" accent3="accent3" accent4="accent4" accent5="accent5" accent6="accent6" hlink="hlink" folHlink="folHlink"/>
  <p:sldLayoutIdLst>
    <p:sldLayoutId id="2147483968" r:id="rId1"/>
    <p:sldLayoutId id="2147483969" r:id="rId2"/>
    <p:sldLayoutId id="2147483970" r:id="rId3"/>
    <p:sldLayoutId id="2147483971" r:id="rId4"/>
    <p:sldLayoutId id="2147483972" r:id="rId5"/>
    <p:sldLayoutId id="2147483973" r:id="rId6"/>
    <p:sldLayoutId id="2147483974" r:id="rId7"/>
    <p:sldLayoutId id="2147483975" r:id="rId8"/>
    <p:sldLayoutId id="2147483976" r:id="rId9"/>
    <p:sldLayoutId id="2147483977" r:id="rId10"/>
    <p:sldLayoutId id="2147483978"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571472" y="1857364"/>
            <a:ext cx="7986714" cy="1975104"/>
          </a:xfrm>
        </p:spPr>
        <p:txBody>
          <a:bodyPr/>
          <a:lstStyle/>
          <a:p>
            <a:pPr marL="484632" algn="ctr" eaLnBrk="1" fontAlgn="auto" hangingPunct="1">
              <a:spcAft>
                <a:spcPts val="0"/>
              </a:spcAft>
              <a:defRPr/>
            </a:pPr>
            <a:r>
              <a:rPr lang="pl-PL" dirty="0" smtClean="0">
                <a:solidFill>
                  <a:srgbClr val="FFC000"/>
                </a:solidFill>
              </a:rPr>
              <a:t>Bezpieczne urządzenia </a:t>
            </a:r>
            <a:br>
              <a:rPr lang="pl-PL" dirty="0" smtClean="0">
                <a:solidFill>
                  <a:srgbClr val="FFC000"/>
                </a:solidFill>
              </a:rPr>
            </a:br>
            <a:r>
              <a:rPr lang="pl-PL" dirty="0" smtClean="0">
                <a:solidFill>
                  <a:srgbClr val="FFC000"/>
                </a:solidFill>
              </a:rPr>
              <a:t>=</a:t>
            </a:r>
            <a:br>
              <a:rPr lang="pl-PL" dirty="0" smtClean="0">
                <a:solidFill>
                  <a:srgbClr val="FFC000"/>
                </a:solidFill>
              </a:rPr>
            </a:br>
            <a:r>
              <a:rPr lang="pl-PL" dirty="0" smtClean="0">
                <a:solidFill>
                  <a:srgbClr val="FFC000"/>
                </a:solidFill>
              </a:rPr>
              <a:t>Beztroska zabawa</a:t>
            </a:r>
            <a:endParaRPr lang="pl-PL" dirty="0">
              <a:solidFill>
                <a:srgbClr val="FFC000"/>
              </a:solidFill>
            </a:endParaRPr>
          </a:p>
        </p:txBody>
      </p:sp>
      <p:sp>
        <p:nvSpPr>
          <p:cNvPr id="8195" name="Podtytuł 2"/>
          <p:cNvSpPr>
            <a:spLocks noGrp="1"/>
          </p:cNvSpPr>
          <p:nvPr>
            <p:ph type="subTitle" idx="1"/>
          </p:nvPr>
        </p:nvSpPr>
        <p:spPr>
          <a:xfrm>
            <a:off x="857224" y="3500438"/>
            <a:ext cx="7772400" cy="1508760"/>
          </a:xfrm>
        </p:spPr>
        <p:txBody>
          <a:bodyPr>
            <a:normAutofit/>
          </a:bodyPr>
          <a:lstStyle/>
          <a:p>
            <a:pPr>
              <a:spcBef>
                <a:spcPct val="0"/>
              </a:spcBef>
            </a:pPr>
            <a:r>
              <a:rPr lang="pl-PL" sz="3200" dirty="0" smtClean="0"/>
              <a:t>W jaki sposób normy gwarantują bezpieczeństwo urządzeń na placach zabaw?</a:t>
            </a:r>
            <a:endParaRPr lang="pl-PL" sz="3200" dirty="0" smtClean="0">
              <a:solidFill>
                <a:srgbClr val="FFFFFF"/>
              </a:solidFill>
            </a:endParaRPr>
          </a:p>
        </p:txBody>
      </p:sp>
      <p:sp>
        <p:nvSpPr>
          <p:cNvPr id="4" name="pole tekstowe 3"/>
          <p:cNvSpPr txBox="1"/>
          <p:nvPr/>
        </p:nvSpPr>
        <p:spPr>
          <a:xfrm>
            <a:off x="3214678" y="5857892"/>
            <a:ext cx="5500726" cy="369332"/>
          </a:xfrm>
          <a:prstGeom prst="rect">
            <a:avLst/>
          </a:prstGeom>
          <a:noFill/>
        </p:spPr>
        <p:txBody>
          <a:bodyPr wrap="square" rtlCol="0">
            <a:spAutoFit/>
          </a:bodyPr>
          <a:lstStyle/>
          <a:p>
            <a:pPr algn="r"/>
            <a:r>
              <a:rPr lang="pl-PL" dirty="0" smtClean="0">
                <a:latin typeface="+mn-lt"/>
                <a:cs typeface="Times New Roman" pitchFamily="18" charset="0"/>
              </a:rPr>
              <a:t>Agnieszka </a:t>
            </a:r>
            <a:r>
              <a:rPr lang="pl-PL" dirty="0" err="1" smtClean="0">
                <a:latin typeface="+mn-lt"/>
                <a:cs typeface="Times New Roman" pitchFamily="18" charset="0"/>
              </a:rPr>
              <a:t>Affek-Starczewska</a:t>
            </a:r>
            <a:endParaRPr lang="pl-PL" dirty="0">
              <a:latin typeface="+mn-lt"/>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914400" y="428604"/>
            <a:ext cx="7586690" cy="5926956"/>
          </a:xfrm>
        </p:spPr>
        <p:txBody>
          <a:bodyPr>
            <a:normAutofit fontScale="92500" lnSpcReduction="10000"/>
          </a:bodyPr>
          <a:lstStyle/>
          <a:p>
            <a:pPr marL="0" indent="68263" algn="ctr">
              <a:spcBef>
                <a:spcPts val="600"/>
              </a:spcBef>
              <a:spcAft>
                <a:spcPts val="600"/>
              </a:spcAft>
              <a:buNone/>
            </a:pPr>
            <a:r>
              <a:rPr lang="pl-PL" sz="3200" dirty="0" smtClean="0"/>
              <a:t>Różnorodne, swobodne i spontaniczne działania, związane z eksploracją urządzeń zabawowych zawsze związane są z pewnym ryzykiem.</a:t>
            </a:r>
          </a:p>
          <a:p>
            <a:pPr marL="0" indent="68263" algn="ctr">
              <a:spcBef>
                <a:spcPts val="600"/>
              </a:spcBef>
              <a:spcAft>
                <a:spcPts val="600"/>
              </a:spcAft>
              <a:buNone/>
            </a:pPr>
            <a:endParaRPr lang="pl-PL" sz="3200" b="1" dirty="0" smtClean="0">
              <a:solidFill>
                <a:srgbClr val="FF0000"/>
              </a:solidFill>
            </a:endParaRPr>
          </a:p>
          <a:p>
            <a:pPr marL="0" indent="68263" algn="ctr">
              <a:spcBef>
                <a:spcPts val="600"/>
              </a:spcBef>
              <a:spcAft>
                <a:spcPts val="600"/>
              </a:spcAft>
              <a:buNone/>
            </a:pPr>
            <a:r>
              <a:rPr lang="pl-PL" sz="3200" b="1" dirty="0" smtClean="0">
                <a:solidFill>
                  <a:srgbClr val="FF0000"/>
                </a:solidFill>
              </a:rPr>
              <a:t>Dlatego bardzo ważne </a:t>
            </a:r>
            <a:r>
              <a:rPr lang="pl-PL" sz="3200" b="1" dirty="0" smtClean="0">
                <a:solidFill>
                  <a:srgbClr val="FF0000"/>
                </a:solidFill>
              </a:rPr>
              <a:t>jest, </a:t>
            </a:r>
            <a:r>
              <a:rPr lang="pl-PL" sz="3200" b="1" dirty="0" smtClean="0">
                <a:solidFill>
                  <a:srgbClr val="FF0000"/>
                </a:solidFill>
              </a:rPr>
              <a:t>aby urządzenia spełniały normy bezpieczeństwa </a:t>
            </a:r>
            <a:r>
              <a:rPr lang="pl-PL" sz="3200" b="1" dirty="0" smtClean="0">
                <a:solidFill>
                  <a:srgbClr val="FF0000"/>
                </a:solidFill>
              </a:rPr>
              <a:t/>
            </a:r>
            <a:br>
              <a:rPr lang="pl-PL" sz="3200" b="1" dirty="0" smtClean="0">
                <a:solidFill>
                  <a:srgbClr val="FF0000"/>
                </a:solidFill>
              </a:rPr>
            </a:br>
            <a:r>
              <a:rPr lang="pl-PL" sz="3200" b="1" dirty="0" smtClean="0">
                <a:solidFill>
                  <a:srgbClr val="FF0000"/>
                </a:solidFill>
              </a:rPr>
              <a:t>w </a:t>
            </a:r>
            <a:r>
              <a:rPr lang="pl-PL" sz="3200" b="1" dirty="0" smtClean="0">
                <a:solidFill>
                  <a:srgbClr val="FF0000"/>
                </a:solidFill>
              </a:rPr>
              <a:t>celu minimalizacji ryzyka wypadku, którego w całości uniknąć się nie da.</a:t>
            </a:r>
          </a:p>
          <a:p>
            <a:pPr marL="0" indent="68263" algn="ctr">
              <a:spcBef>
                <a:spcPts val="600"/>
              </a:spcBef>
              <a:spcAft>
                <a:spcPts val="600"/>
              </a:spcAft>
              <a:buNone/>
            </a:pPr>
            <a:endParaRPr lang="pl-PL" b="1" dirty="0" smtClean="0"/>
          </a:p>
          <a:p>
            <a:pPr marL="0" indent="68263" algn="ctr">
              <a:spcBef>
                <a:spcPts val="600"/>
              </a:spcBef>
              <a:spcAft>
                <a:spcPts val="600"/>
              </a:spcAft>
              <a:buNone/>
            </a:pPr>
            <a:r>
              <a:rPr lang="pl-PL" b="1" dirty="0" smtClean="0"/>
              <a:t>Obowiązek zapewnienia bezpieczeństwa należy do właścicieli i zarządców placów </a:t>
            </a:r>
            <a:r>
              <a:rPr lang="pl-PL" b="1" dirty="0" smtClean="0"/>
              <a:t>zabaw.</a:t>
            </a:r>
            <a:endParaRPr lang="pl-P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71472" y="214290"/>
            <a:ext cx="7772400" cy="559482"/>
          </a:xfrm>
        </p:spPr>
        <p:txBody>
          <a:bodyPr/>
          <a:lstStyle/>
          <a:p>
            <a:r>
              <a:rPr lang="pl-PL" dirty="0" smtClean="0"/>
              <a:t>Niebezpieczna karuzela</a:t>
            </a:r>
            <a:endParaRPr lang="pl-PL" dirty="0"/>
          </a:p>
        </p:txBody>
      </p:sp>
      <p:sp>
        <p:nvSpPr>
          <p:cNvPr id="3" name="Symbol zastępczy zawartości 2"/>
          <p:cNvSpPr>
            <a:spLocks noGrp="1"/>
          </p:cNvSpPr>
          <p:nvPr>
            <p:ph idx="1"/>
          </p:nvPr>
        </p:nvSpPr>
        <p:spPr>
          <a:xfrm>
            <a:off x="857224" y="6217480"/>
            <a:ext cx="7772400" cy="497668"/>
          </a:xfrm>
        </p:spPr>
        <p:txBody>
          <a:bodyPr>
            <a:normAutofit fontScale="55000" lnSpcReduction="20000"/>
          </a:bodyPr>
          <a:lstStyle/>
          <a:p>
            <a:pPr>
              <a:buNone/>
            </a:pPr>
            <a:r>
              <a:rPr lang="pl-PL" dirty="0" smtClean="0"/>
              <a:t>http://1000awesomethings.com/</a:t>
            </a:r>
            <a:r>
              <a:rPr lang="pl-PL" dirty="0" err="1" smtClean="0"/>
              <a:t>wp-content</a:t>
            </a:r>
            <a:r>
              <a:rPr lang="pl-PL" dirty="0" smtClean="0"/>
              <a:t>/</a:t>
            </a:r>
            <a:r>
              <a:rPr lang="pl-PL" dirty="0" err="1" smtClean="0"/>
              <a:t>uploads</a:t>
            </a:r>
            <a:r>
              <a:rPr lang="pl-PL" dirty="0" smtClean="0"/>
              <a:t>/2008/07/img_2559.jpg?w=300</a:t>
            </a:r>
            <a:endParaRPr lang="pl-PL" dirty="0"/>
          </a:p>
        </p:txBody>
      </p:sp>
      <p:pic>
        <p:nvPicPr>
          <p:cNvPr id="50180" name="Picture 4" descr="http://1000awesomethings.com/wp-content/uploads/2008/07/img_2559.jpg?w=300"/>
          <p:cNvPicPr>
            <a:picLocks noChangeAspect="1" noChangeArrowheads="1"/>
          </p:cNvPicPr>
          <p:nvPr/>
        </p:nvPicPr>
        <p:blipFill>
          <a:blip r:embed="rId3"/>
          <a:srcRect/>
          <a:stretch>
            <a:fillRect/>
          </a:stretch>
        </p:blipFill>
        <p:spPr bwMode="auto">
          <a:xfrm>
            <a:off x="857224" y="1028726"/>
            <a:ext cx="7668483" cy="511491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357158" y="714356"/>
            <a:ext cx="3000396" cy="3143272"/>
          </a:xfrm>
        </p:spPr>
        <p:txBody>
          <a:bodyPr/>
          <a:lstStyle/>
          <a:p>
            <a:r>
              <a:rPr lang="pl-PL" sz="3200" dirty="0" smtClean="0"/>
              <a:t>Nieprawidłowo zamontowane urządzenie</a:t>
            </a:r>
            <a:endParaRPr lang="pl-PL" sz="3200" dirty="0"/>
          </a:p>
        </p:txBody>
      </p:sp>
      <p:sp>
        <p:nvSpPr>
          <p:cNvPr id="3" name="Symbol zastępczy zawartości 2"/>
          <p:cNvSpPr>
            <a:spLocks noGrp="1"/>
          </p:cNvSpPr>
          <p:nvPr>
            <p:ph idx="1"/>
          </p:nvPr>
        </p:nvSpPr>
        <p:spPr>
          <a:xfrm>
            <a:off x="428596" y="5715016"/>
            <a:ext cx="2643206" cy="1000132"/>
          </a:xfrm>
        </p:spPr>
        <p:txBody>
          <a:bodyPr>
            <a:normAutofit fontScale="47500" lnSpcReduction="20000"/>
          </a:bodyPr>
          <a:lstStyle/>
          <a:p>
            <a:pPr>
              <a:buNone/>
            </a:pPr>
            <a:r>
              <a:rPr lang="pl-PL" dirty="0" smtClean="0"/>
              <a:t>http://seanthelawyer.com/wp-content/uploads/2012/09/IMG_2083-edited-Copy.jpg</a:t>
            </a:r>
            <a:endParaRPr lang="pl-PL" dirty="0"/>
          </a:p>
        </p:txBody>
      </p:sp>
      <p:pic>
        <p:nvPicPr>
          <p:cNvPr id="50182" name="Picture 6" descr="http://seanthelawyer.com/wp-content/uploads/2012/09/IMG_2083-edited-Copy.jpg"/>
          <p:cNvPicPr>
            <a:picLocks noChangeAspect="1" noChangeArrowheads="1"/>
          </p:cNvPicPr>
          <p:nvPr/>
        </p:nvPicPr>
        <p:blipFill>
          <a:blip r:embed="rId3"/>
          <a:srcRect/>
          <a:stretch>
            <a:fillRect/>
          </a:stretch>
        </p:blipFill>
        <p:spPr bwMode="auto">
          <a:xfrm>
            <a:off x="3183701" y="0"/>
            <a:ext cx="5960300" cy="68580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00034" y="214290"/>
            <a:ext cx="8186766" cy="914400"/>
          </a:xfrm>
        </p:spPr>
        <p:txBody>
          <a:bodyPr/>
          <a:lstStyle/>
          <a:p>
            <a:r>
              <a:rPr lang="pl-PL" sz="3200" dirty="0" smtClean="0"/>
              <a:t>Czego można uniknąć na placu zabaw stosując przy produkcji zapisy Norm</a:t>
            </a:r>
            <a:endParaRPr lang="pl-PL" sz="3200" dirty="0"/>
          </a:p>
        </p:txBody>
      </p:sp>
      <p:pic>
        <p:nvPicPr>
          <p:cNvPr id="4" name="Symbol zastępczy zawartości 3" descr="playground_equipment_saftey.jpg"/>
          <p:cNvPicPr>
            <a:picLocks noGrp="1" noChangeAspect="1"/>
          </p:cNvPicPr>
          <p:nvPr>
            <p:ph idx="1"/>
          </p:nvPr>
        </p:nvPicPr>
        <p:blipFill>
          <a:blip r:embed="rId3"/>
          <a:stretch>
            <a:fillRect/>
          </a:stretch>
        </p:blipFill>
        <p:spPr>
          <a:xfrm>
            <a:off x="571472" y="1638785"/>
            <a:ext cx="8143932" cy="4862049"/>
          </a:xfrm>
        </p:spPr>
      </p:pic>
      <p:sp>
        <p:nvSpPr>
          <p:cNvPr id="55298" name="Rectangle 2"/>
          <p:cNvSpPr>
            <a:spLocks noChangeArrowheads="1"/>
          </p:cNvSpPr>
          <p:nvPr/>
        </p:nvSpPr>
        <p:spPr bwMode="auto">
          <a:xfrm>
            <a:off x="285720" y="6550223"/>
            <a:ext cx="8501122"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l-PL" sz="1400" b="0" i="0" strike="noStrike" cap="none" normalizeH="0" baseline="0" dirty="0" smtClean="0">
                <a:ln>
                  <a:noFill/>
                </a:ln>
                <a:effectLst/>
                <a:latin typeface="Times New Roman" pitchFamily="18" charset="0"/>
                <a:ea typeface="Calibri" pitchFamily="34" charset="0"/>
                <a:cs typeface="Times New Roman" pitchFamily="18" charset="0"/>
              </a:rPr>
              <a:t>https://www.playground-equipment.co.nz/shop_photo/playground_equipment_saftey.jpg</a:t>
            </a:r>
            <a:endParaRPr kumimoji="0" lang="pl-PL" sz="1400" b="0" i="0" strike="noStrike" cap="none" normalizeH="0" baseline="0" dirty="0" smtClean="0">
              <a:ln>
                <a:noFill/>
              </a:ln>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914400" y="285728"/>
            <a:ext cx="7772400" cy="1631052"/>
          </a:xfrm>
        </p:spPr>
        <p:txBody>
          <a:bodyPr/>
          <a:lstStyle/>
          <a:p>
            <a:r>
              <a:rPr lang="pl-PL" sz="3200" dirty="0" smtClean="0">
                <a:solidFill>
                  <a:schemeClr val="tx1">
                    <a:lumMod val="95000"/>
                  </a:schemeClr>
                </a:solidFill>
              </a:rPr>
              <a:t>Wzór na określenie powierzchni upadku wokół każdej zabawki na placu zabaw wyższej niż 1,5 metra:</a:t>
            </a:r>
            <a:endParaRPr lang="pl-PL" sz="3200" dirty="0"/>
          </a:p>
        </p:txBody>
      </p:sp>
      <p:sp>
        <p:nvSpPr>
          <p:cNvPr id="3" name="Symbol zastępczy zawartości 2"/>
          <p:cNvSpPr>
            <a:spLocks noGrp="1"/>
          </p:cNvSpPr>
          <p:nvPr>
            <p:ph idx="1"/>
          </p:nvPr>
        </p:nvSpPr>
        <p:spPr>
          <a:xfrm>
            <a:off x="914400" y="2357430"/>
            <a:ext cx="7772400" cy="3998130"/>
          </a:xfrm>
        </p:spPr>
        <p:txBody>
          <a:bodyPr>
            <a:normAutofit fontScale="92500" lnSpcReduction="20000"/>
          </a:bodyPr>
          <a:lstStyle/>
          <a:p>
            <a:pPr marL="448056" indent="-384048" algn="ctr">
              <a:buNone/>
              <a:defRPr/>
            </a:pPr>
            <a:r>
              <a:rPr lang="pl-PL" sz="4700" b="1" dirty="0" smtClean="0">
                <a:solidFill>
                  <a:srgbClr val="00FF00"/>
                </a:solidFill>
              </a:rPr>
              <a:t>B = </a:t>
            </a:r>
            <a:r>
              <a:rPr lang="pl-PL" sz="4400" b="1" dirty="0" smtClean="0">
                <a:solidFill>
                  <a:srgbClr val="00FF00"/>
                </a:solidFill>
              </a:rPr>
              <a:t>(H – 1,5 m) x 0.667 + 1,5 m</a:t>
            </a:r>
            <a:endParaRPr lang="pl-PL" sz="4700" b="1" dirty="0" smtClean="0">
              <a:solidFill>
                <a:srgbClr val="00FF00"/>
              </a:solidFill>
            </a:endParaRPr>
          </a:p>
          <a:p>
            <a:pPr marL="448056" indent="-384048">
              <a:buNone/>
              <a:defRPr/>
            </a:pPr>
            <a:endParaRPr lang="pl-PL" dirty="0" smtClean="0"/>
          </a:p>
          <a:p>
            <a:pPr marL="448056" indent="-384048">
              <a:buNone/>
              <a:defRPr/>
            </a:pPr>
            <a:endParaRPr lang="pl-PL" dirty="0" smtClean="0"/>
          </a:p>
          <a:p>
            <a:pPr marL="448056" indent="-384048">
              <a:buNone/>
              <a:defRPr/>
            </a:pPr>
            <a:r>
              <a:rPr lang="pl-PL" dirty="0" smtClean="0"/>
              <a:t>B – bezpieczna odległość</a:t>
            </a:r>
          </a:p>
          <a:p>
            <a:pPr marL="448056" indent="-384048">
              <a:buNone/>
              <a:defRPr/>
            </a:pPr>
            <a:r>
              <a:rPr lang="pl-PL" dirty="0" smtClean="0"/>
              <a:t>H – maksymalna wysokość upadku (to wysokość na jaką dziecko może wejść, siedzieć lub zwisać)  </a:t>
            </a:r>
          </a:p>
          <a:p>
            <a:pPr marL="448056" indent="-384048">
              <a:buNone/>
              <a:defRPr/>
            </a:pPr>
            <a:r>
              <a:rPr lang="pl-PL" dirty="0" smtClean="0"/>
              <a:t> </a:t>
            </a:r>
          </a:p>
          <a:p>
            <a:pPr marL="448056" indent="-384048">
              <a:buNone/>
              <a:defRPr/>
            </a:pPr>
            <a:r>
              <a:rPr lang="pl-PL" dirty="0" smtClean="0"/>
              <a:t>Dla urządzeń poniżej 1,5 metra strefa minimalna wynosi 1,5 metra od urządzenia. </a:t>
            </a:r>
          </a:p>
          <a:p>
            <a:endParaRPr lang="pl-PL"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a 4"/>
          <p:cNvGraphicFramePr>
            <a:graphicFrameLocks noGrp="1"/>
          </p:cNvGraphicFramePr>
          <p:nvPr/>
        </p:nvGraphicFramePr>
        <p:xfrm>
          <a:off x="571500" y="714375"/>
          <a:ext cx="8429716" cy="5509970"/>
        </p:xfrm>
        <a:graphic>
          <a:graphicData uri="http://schemas.openxmlformats.org/drawingml/2006/table">
            <a:tbl>
              <a:tblPr/>
              <a:tblGrid>
                <a:gridCol w="4034735">
                  <a:extLst>
                    <a:ext uri="{9D8B030D-6E8A-4147-A177-3AD203B41FA5}">
                      <a16:colId xmlns:a16="http://schemas.microsoft.com/office/drawing/2014/main" val="20000"/>
                    </a:ext>
                  </a:extLst>
                </a:gridCol>
                <a:gridCol w="2407487">
                  <a:extLst>
                    <a:ext uri="{9D8B030D-6E8A-4147-A177-3AD203B41FA5}">
                      <a16:colId xmlns:a16="http://schemas.microsoft.com/office/drawing/2014/main" val="20001"/>
                    </a:ext>
                  </a:extLst>
                </a:gridCol>
                <a:gridCol w="1987494">
                  <a:extLst>
                    <a:ext uri="{9D8B030D-6E8A-4147-A177-3AD203B41FA5}">
                      <a16:colId xmlns:a16="http://schemas.microsoft.com/office/drawing/2014/main" val="20002"/>
                    </a:ext>
                  </a:extLst>
                </a:gridCol>
              </a:tblGrid>
              <a:tr h="1217282">
                <a:tc>
                  <a:txBody>
                    <a:bodyPr/>
                    <a:lstStyle/>
                    <a:p>
                      <a:pPr algn="just" fontAlgn="ctr"/>
                      <a:r>
                        <a:rPr lang="pl-PL" sz="2400" b="1" i="0" u="none" strike="noStrike" dirty="0">
                          <a:solidFill>
                            <a:schemeClr val="tx1">
                              <a:lumMod val="95000"/>
                            </a:schemeClr>
                          </a:solidFill>
                          <a:latin typeface="Tahoma"/>
                        </a:rPr>
                        <a:t>Rodzaj nawierzchni</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pl-PL" sz="2400" b="1" i="0" u="none" strike="noStrike" dirty="0">
                          <a:solidFill>
                            <a:schemeClr val="tx1">
                              <a:lumMod val="95000"/>
                            </a:schemeClr>
                          </a:solidFill>
                          <a:latin typeface="Tahoma"/>
                        </a:rPr>
                        <a:t>Grubość nawierzchni</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pl-PL" sz="2400" b="1" i="0" u="none" strike="noStrike">
                          <a:solidFill>
                            <a:schemeClr val="tx1">
                              <a:lumMod val="95000"/>
                            </a:schemeClr>
                          </a:solidFill>
                          <a:latin typeface="Tahoma"/>
                        </a:rPr>
                        <a:t>Wysokość upadku z urządzenia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95535">
                <a:tc>
                  <a:txBody>
                    <a:bodyPr/>
                    <a:lstStyle/>
                    <a:p>
                      <a:pPr algn="l" fontAlgn="ctr"/>
                      <a:r>
                        <a:rPr lang="pl-PL" sz="2400" b="0" i="0" u="none" strike="noStrike">
                          <a:solidFill>
                            <a:schemeClr val="tx1">
                              <a:lumMod val="95000"/>
                            </a:schemeClr>
                          </a:solidFill>
                          <a:latin typeface="Tahoma"/>
                        </a:rPr>
                        <a:t>Darń/gleba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pl-PL" sz="2400" b="0" i="0" u="none" strike="noStrike" dirty="0">
                          <a:solidFill>
                            <a:schemeClr val="tx1">
                              <a:lumMod val="95000"/>
                            </a:schemeClr>
                          </a:solidFill>
                          <a:latin typeface="Tahoma"/>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pl-PL" sz="2400" b="0" i="0" u="none" strike="noStrike">
                          <a:solidFill>
                            <a:schemeClr val="tx1">
                              <a:lumMod val="95000"/>
                            </a:schemeClr>
                          </a:solidFill>
                          <a:latin typeface="Tahoma"/>
                        </a:rPr>
                        <a:t> do 1 m</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695535">
                <a:tc>
                  <a:txBody>
                    <a:bodyPr/>
                    <a:lstStyle/>
                    <a:p>
                      <a:pPr algn="l" fontAlgn="ctr"/>
                      <a:r>
                        <a:rPr lang="pl-PL" sz="2400" b="0" i="0" u="none" strike="noStrike">
                          <a:solidFill>
                            <a:schemeClr val="tx1">
                              <a:lumMod val="95000"/>
                            </a:schemeClr>
                          </a:solidFill>
                          <a:latin typeface="Tahoma"/>
                        </a:rPr>
                        <a:t>Piasek (ziarno 0,2-2mm)</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l" fontAlgn="ctr"/>
                      <a:r>
                        <a:rPr lang="pl-PL" sz="2400" b="0" i="0" u="none" strike="noStrike">
                          <a:solidFill>
                            <a:schemeClr val="tx1">
                              <a:lumMod val="95000"/>
                            </a:schemeClr>
                          </a:solidFill>
                          <a:latin typeface="Tahoma"/>
                        </a:rPr>
                        <a:t> 30 cm</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l" fontAlgn="ctr"/>
                      <a:r>
                        <a:rPr lang="pl-PL" sz="2400" b="0" i="0" u="none" strike="noStrike">
                          <a:solidFill>
                            <a:schemeClr val="tx1">
                              <a:lumMod val="95000"/>
                            </a:schemeClr>
                          </a:solidFill>
                          <a:latin typeface="Tahoma"/>
                        </a:rPr>
                        <a:t> do 2 m</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695535">
                <a:tc>
                  <a:txBody>
                    <a:bodyPr/>
                    <a:lstStyle/>
                    <a:p>
                      <a:pPr algn="l" fontAlgn="ctr"/>
                      <a:r>
                        <a:rPr lang="pl-PL" sz="2400" b="0" i="0" u="none" strike="noStrike">
                          <a:solidFill>
                            <a:schemeClr val="tx1">
                              <a:lumMod val="95000"/>
                            </a:schemeClr>
                          </a:solidFill>
                          <a:latin typeface="Tahoma"/>
                        </a:rPr>
                        <a:t>Żwir (ziarno 2-8mm)</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3"/>
                  </a:ext>
                </a:extLst>
              </a:tr>
              <a:tr h="695535">
                <a:tc>
                  <a:txBody>
                    <a:bodyPr/>
                    <a:lstStyle/>
                    <a:p>
                      <a:pPr algn="l" fontAlgn="ctr"/>
                      <a:r>
                        <a:rPr lang="pl-PL" sz="2400" b="0" i="0" u="none" strike="noStrike">
                          <a:solidFill>
                            <a:schemeClr val="tx1">
                              <a:lumMod val="95000"/>
                            </a:schemeClr>
                          </a:solidFill>
                          <a:latin typeface="Tahoma"/>
                        </a:rPr>
                        <a:t>Piasek (ziarno 0,2-2mm)</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l" fontAlgn="ctr"/>
                      <a:r>
                        <a:rPr lang="pl-PL" sz="2400" b="0" i="0" u="none" strike="noStrike">
                          <a:solidFill>
                            <a:schemeClr val="tx1">
                              <a:lumMod val="95000"/>
                            </a:schemeClr>
                          </a:solidFill>
                          <a:latin typeface="Tahoma"/>
                        </a:rPr>
                        <a:t> 40 cm</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l" fontAlgn="ctr"/>
                      <a:r>
                        <a:rPr lang="pl-PL" sz="2400" b="0" i="0" u="none" strike="noStrike">
                          <a:solidFill>
                            <a:schemeClr val="tx1">
                              <a:lumMod val="95000"/>
                            </a:schemeClr>
                          </a:solidFill>
                          <a:latin typeface="Tahoma"/>
                        </a:rPr>
                        <a:t> do 3 m</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695535">
                <a:tc>
                  <a:txBody>
                    <a:bodyPr/>
                    <a:lstStyle/>
                    <a:p>
                      <a:pPr algn="l" fontAlgn="ctr"/>
                      <a:r>
                        <a:rPr lang="pl-PL" sz="2400" b="0" i="0" u="none" strike="noStrike">
                          <a:solidFill>
                            <a:schemeClr val="tx1">
                              <a:lumMod val="95000"/>
                            </a:schemeClr>
                          </a:solidFill>
                          <a:latin typeface="Tahoma"/>
                        </a:rPr>
                        <a:t>Żwir (ziarno 2-8mm)</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pl-PL"/>
                    </a:p>
                  </a:txBody>
                  <a:tcPr/>
                </a:tc>
                <a:tc vMerge="1">
                  <a:txBody>
                    <a:bodyPr/>
                    <a:lstStyle/>
                    <a:p>
                      <a:endParaRPr lang="pl-PL"/>
                    </a:p>
                  </a:txBody>
                  <a:tcPr/>
                </a:tc>
                <a:extLst>
                  <a:ext uri="{0D108BD9-81ED-4DB2-BD59-A6C34878D82A}">
                    <a16:rowId xmlns:a16="http://schemas.microsoft.com/office/drawing/2014/main" val="10005"/>
                  </a:ext>
                </a:extLst>
              </a:tr>
              <a:tr h="815013">
                <a:tc>
                  <a:txBody>
                    <a:bodyPr/>
                    <a:lstStyle/>
                    <a:p>
                      <a:pPr algn="l" fontAlgn="ctr"/>
                      <a:r>
                        <a:rPr lang="pl-PL" sz="2400" b="0" i="0" u="none" strike="noStrike">
                          <a:solidFill>
                            <a:schemeClr val="tx1">
                              <a:lumMod val="95000"/>
                            </a:schemeClr>
                          </a:solidFill>
                          <a:latin typeface="Tahoma"/>
                        </a:rPr>
                        <a:t>Inne materiały</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pl-PL" sz="2400" b="0" i="0" u="none" strike="noStrike">
                          <a:solidFill>
                            <a:schemeClr val="tx1">
                              <a:lumMod val="95000"/>
                            </a:schemeClr>
                          </a:solidFill>
                          <a:latin typeface="Tahoma"/>
                        </a:rPr>
                        <a:t>wg badania EN 1177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pl-PL" sz="2400" b="0" i="0" u="none" strike="noStrike" dirty="0">
                          <a:solidFill>
                            <a:schemeClr val="tx1">
                              <a:lumMod val="95000"/>
                            </a:schemeClr>
                          </a:solidFill>
                          <a:latin typeface="Tahoma"/>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ymbol zastępczy zawartości 2"/>
          <p:cNvSpPr>
            <a:spLocks noGrp="1"/>
          </p:cNvSpPr>
          <p:nvPr>
            <p:ph idx="1"/>
          </p:nvPr>
        </p:nvSpPr>
        <p:spPr>
          <a:xfrm>
            <a:off x="457200" y="428625"/>
            <a:ext cx="8229600" cy="5697538"/>
          </a:xfrm>
        </p:spPr>
        <p:txBody>
          <a:bodyPr>
            <a:normAutofit lnSpcReduction="10000"/>
          </a:bodyPr>
          <a:lstStyle/>
          <a:p>
            <a:pPr eaLnBrk="1" hangingPunct="1">
              <a:buFont typeface="Wingdings 2" pitchFamily="18" charset="2"/>
              <a:buNone/>
            </a:pPr>
            <a:endParaRPr lang="pl-PL" sz="4400" b="1" dirty="0" smtClean="0">
              <a:solidFill>
                <a:srgbClr val="FF0000"/>
              </a:solidFill>
            </a:endParaRPr>
          </a:p>
          <a:p>
            <a:pPr eaLnBrk="1" hangingPunct="1">
              <a:buFont typeface="Wingdings 2" pitchFamily="18" charset="2"/>
              <a:buNone/>
            </a:pPr>
            <a:endParaRPr lang="pl-PL" sz="4400" b="1" dirty="0" smtClean="0">
              <a:solidFill>
                <a:srgbClr val="FF0000"/>
              </a:solidFill>
            </a:endParaRPr>
          </a:p>
          <a:p>
            <a:pPr eaLnBrk="1" hangingPunct="1">
              <a:buFont typeface="Wingdings 2" pitchFamily="18" charset="2"/>
              <a:buNone/>
            </a:pPr>
            <a:r>
              <a:rPr lang="pl-PL" sz="4400" b="1" dirty="0" smtClean="0">
                <a:solidFill>
                  <a:srgbClr val="FF0000"/>
                </a:solidFill>
              </a:rPr>
              <a:t>Zakazane wymiary otworów</a:t>
            </a:r>
            <a:r>
              <a:rPr lang="pl-PL" sz="4400" dirty="0" smtClean="0">
                <a:solidFill>
                  <a:srgbClr val="FF0000"/>
                </a:solidFill>
              </a:rPr>
              <a:t>:</a:t>
            </a:r>
            <a:r>
              <a:rPr lang="pl-PL" sz="4400" b="1" dirty="0" smtClean="0">
                <a:solidFill>
                  <a:srgbClr val="FF0000"/>
                </a:solidFill>
              </a:rPr>
              <a:t> </a:t>
            </a:r>
          </a:p>
          <a:p>
            <a:pPr eaLnBrk="1" hangingPunct="1">
              <a:buFont typeface="Wingdings 2" pitchFamily="18" charset="2"/>
              <a:buNone/>
            </a:pPr>
            <a:endParaRPr lang="pl-PL" sz="4400" b="1" dirty="0" smtClean="0">
              <a:solidFill>
                <a:srgbClr val="FF0000"/>
              </a:solidFill>
            </a:endParaRPr>
          </a:p>
          <a:p>
            <a:pPr algn="ctr" eaLnBrk="1" hangingPunct="1"/>
            <a:r>
              <a:rPr lang="pl-PL" sz="4400" b="1" dirty="0" smtClean="0">
                <a:solidFill>
                  <a:srgbClr val="FF0000"/>
                </a:solidFill>
              </a:rPr>
              <a:t>między 8-25 mm </a:t>
            </a:r>
          </a:p>
          <a:p>
            <a:pPr algn="ctr" eaLnBrk="1" hangingPunct="1"/>
            <a:r>
              <a:rPr lang="pl-PL" sz="4400" b="1" dirty="0" smtClean="0">
                <a:solidFill>
                  <a:srgbClr val="FF0000"/>
                </a:solidFill>
              </a:rPr>
              <a:t>między 89-230 mm</a:t>
            </a:r>
            <a:endParaRPr lang="pl-PL" sz="4400" dirty="0" smtClean="0">
              <a:solidFill>
                <a:srgbClr val="FF0000"/>
              </a:solidFill>
            </a:endParaRPr>
          </a:p>
          <a:p>
            <a:pPr eaLnBrk="1" hangingPunct="1">
              <a:buFont typeface="Wingdings 2" pitchFamily="18" charset="2"/>
              <a:buNone/>
            </a:pPr>
            <a:r>
              <a:rPr lang="pl-PL" sz="4400" dirty="0" smtClean="0"/>
              <a:t/>
            </a:r>
            <a:br>
              <a:rPr lang="pl-PL" sz="4400" dirty="0" smtClean="0"/>
            </a:br>
            <a:endParaRPr lang="pl-PL" sz="44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Czym jest norma?</a:t>
            </a:r>
            <a:endParaRPr lang="pl-PL" dirty="0"/>
          </a:p>
        </p:txBody>
      </p:sp>
      <p:sp>
        <p:nvSpPr>
          <p:cNvPr id="3" name="Symbol zastępczy zawartości 2"/>
          <p:cNvSpPr>
            <a:spLocks noGrp="1"/>
          </p:cNvSpPr>
          <p:nvPr>
            <p:ph idx="1"/>
          </p:nvPr>
        </p:nvSpPr>
        <p:spPr>
          <a:xfrm>
            <a:off x="642910" y="1357298"/>
            <a:ext cx="8001056" cy="4998262"/>
          </a:xfrm>
        </p:spPr>
        <p:txBody>
          <a:bodyPr/>
          <a:lstStyle/>
          <a:p>
            <a:r>
              <a:rPr lang="pl-PL" dirty="0"/>
              <a:t>d</a:t>
            </a:r>
            <a:r>
              <a:rPr lang="pl-PL" dirty="0" smtClean="0"/>
              <a:t>okument </a:t>
            </a:r>
            <a:r>
              <a:rPr lang="pl-PL" dirty="0" smtClean="0"/>
              <a:t>przyjęty na zasadzie konsensu; </a:t>
            </a:r>
          </a:p>
          <a:p>
            <a:r>
              <a:rPr lang="pl-PL" dirty="0" smtClean="0"/>
              <a:t>zatwierdzony </a:t>
            </a:r>
            <a:r>
              <a:rPr lang="pl-PL" dirty="0" smtClean="0"/>
              <a:t>przez upoważnioną jednostkę organizacyjną; </a:t>
            </a:r>
          </a:p>
          <a:p>
            <a:r>
              <a:rPr lang="pl-PL" dirty="0" smtClean="0"/>
              <a:t>ustalający zasady, wytyczne lub charakterystyki odnoszące się do różnych rodzajów działalności lub  wyników tych </a:t>
            </a:r>
            <a:r>
              <a:rPr lang="pl-PL" dirty="0" smtClean="0"/>
              <a:t>działalności;</a:t>
            </a:r>
            <a:endParaRPr lang="pl-PL" dirty="0" smtClean="0"/>
          </a:p>
          <a:p>
            <a:r>
              <a:rPr lang="pl-PL" dirty="0" smtClean="0"/>
              <a:t>zmierzający do uzyskania optymalnego stopnia uporządkowania w określonym zakresie.</a:t>
            </a:r>
          </a:p>
          <a:p>
            <a:pPr>
              <a:buNone/>
            </a:pPr>
            <a:endParaRPr lang="pl-P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Cechy normy</a:t>
            </a:r>
            <a:endParaRPr lang="pl-PL" dirty="0"/>
          </a:p>
        </p:txBody>
      </p:sp>
      <p:sp>
        <p:nvSpPr>
          <p:cNvPr id="3" name="Symbol zastępczy zawartości 2"/>
          <p:cNvSpPr>
            <a:spLocks noGrp="1"/>
          </p:cNvSpPr>
          <p:nvPr>
            <p:ph idx="1"/>
          </p:nvPr>
        </p:nvSpPr>
        <p:spPr>
          <a:xfrm>
            <a:off x="500034" y="1783560"/>
            <a:ext cx="8643966" cy="4788712"/>
          </a:xfrm>
        </p:spPr>
        <p:txBody>
          <a:bodyPr>
            <a:normAutofit fontScale="85000" lnSpcReduction="20000"/>
          </a:bodyPr>
          <a:lstStyle/>
          <a:p>
            <a:pPr lvl="0"/>
            <a:r>
              <a:rPr lang="pl-PL" dirty="0" smtClean="0"/>
              <a:t>charakter nieobowiązujący, czyli dobrowolność stosowania;</a:t>
            </a:r>
          </a:p>
          <a:p>
            <a:pPr lvl="0"/>
            <a:r>
              <a:rPr lang="pl-PL" dirty="0" smtClean="0"/>
              <a:t>treść normy uzgodniona przez zainteresowanych lub też stwierdzenie, że nie występuje sprzeciw w odniesieniu do treści (konsens);</a:t>
            </a:r>
          </a:p>
          <a:p>
            <a:pPr lvl="0"/>
            <a:r>
              <a:rPr lang="pl-PL" dirty="0" smtClean="0"/>
              <a:t>powszechne stosowanie;</a:t>
            </a:r>
          </a:p>
          <a:p>
            <a:pPr lvl="0"/>
            <a:r>
              <a:rPr lang="pl-PL" dirty="0" smtClean="0"/>
              <a:t>powszechna dostępność (nie oznacza bezpłatnego dostępu, ale brak ograniczeń w dostępie);</a:t>
            </a:r>
          </a:p>
          <a:p>
            <a:pPr lvl="0"/>
            <a:r>
              <a:rPr lang="pl-PL" dirty="0" smtClean="0"/>
              <a:t>zaakceptowana przez uznaną jednostkę normalizacyjną  (np. PKN);</a:t>
            </a:r>
          </a:p>
          <a:p>
            <a:pPr lvl="0"/>
            <a:r>
              <a:rPr lang="pl-PL" dirty="0" smtClean="0"/>
              <a:t>wolna od ingerencji ze strony organów władzy w treść normy w trybie administracyjnym.</a:t>
            </a:r>
            <a:endParaRPr lang="pl-P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00034" y="214290"/>
            <a:ext cx="8643966" cy="702358"/>
          </a:xfrm>
        </p:spPr>
        <p:txBody>
          <a:bodyPr/>
          <a:lstStyle/>
          <a:p>
            <a:r>
              <a:rPr lang="pl-PL" sz="3200" dirty="0" smtClean="0"/>
              <a:t>Zabawa spontaniczna i nieskrępowana </a:t>
            </a:r>
            <a:endParaRPr lang="pl-PL" sz="3200" dirty="0"/>
          </a:p>
        </p:txBody>
      </p:sp>
      <p:sp>
        <p:nvSpPr>
          <p:cNvPr id="3" name="Symbol zastępczy zawartości 2"/>
          <p:cNvSpPr>
            <a:spLocks noGrp="1"/>
          </p:cNvSpPr>
          <p:nvPr>
            <p:ph idx="1"/>
          </p:nvPr>
        </p:nvSpPr>
        <p:spPr>
          <a:xfrm>
            <a:off x="357158" y="6431770"/>
            <a:ext cx="8786842" cy="426230"/>
          </a:xfrm>
        </p:spPr>
        <p:txBody>
          <a:bodyPr>
            <a:noAutofit/>
          </a:bodyPr>
          <a:lstStyle/>
          <a:p>
            <a:pPr>
              <a:buNone/>
            </a:pPr>
            <a:r>
              <a:rPr lang="pl-PL" sz="1400" dirty="0" smtClean="0"/>
              <a:t>https://www.understood.org/~/media/a24d678c5b0f45bca65f3a5046798fd8.jpg?h=1719&amp;la=en&amp;w=3055</a:t>
            </a:r>
            <a:endParaRPr lang="pl-PL" sz="1400" dirty="0"/>
          </a:p>
        </p:txBody>
      </p:sp>
      <p:pic>
        <p:nvPicPr>
          <p:cNvPr id="1028" name="Picture 4" descr="https://www.understood.org/~/media/a24d678c5b0f45bca65f3a5046798fd8.jpg?h=1719&amp;la=en&amp;w=3055"/>
          <p:cNvPicPr>
            <a:picLocks noChangeAspect="1" noChangeArrowheads="1"/>
          </p:cNvPicPr>
          <p:nvPr/>
        </p:nvPicPr>
        <p:blipFill>
          <a:blip r:embed="rId3"/>
          <a:srcRect/>
          <a:stretch>
            <a:fillRect/>
          </a:stretch>
        </p:blipFill>
        <p:spPr bwMode="auto">
          <a:xfrm>
            <a:off x="357158" y="1071546"/>
            <a:ext cx="8577875" cy="482919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785786" y="285728"/>
            <a:ext cx="8001024" cy="785818"/>
          </a:xfrm>
        </p:spPr>
        <p:txBody>
          <a:bodyPr/>
          <a:lstStyle/>
          <a:p>
            <a:r>
              <a:rPr lang="pl-PL" sz="3200" dirty="0" smtClean="0"/>
              <a:t>Naturalna potrzeba ruchu</a:t>
            </a:r>
            <a:endParaRPr lang="pl-PL" sz="3200" dirty="0"/>
          </a:p>
        </p:txBody>
      </p:sp>
      <p:sp>
        <p:nvSpPr>
          <p:cNvPr id="3" name="Symbol zastępczy zawartości 2"/>
          <p:cNvSpPr>
            <a:spLocks noGrp="1"/>
          </p:cNvSpPr>
          <p:nvPr>
            <p:ph idx="1"/>
          </p:nvPr>
        </p:nvSpPr>
        <p:spPr>
          <a:xfrm>
            <a:off x="285720" y="6500834"/>
            <a:ext cx="8858280" cy="357166"/>
          </a:xfrm>
        </p:spPr>
        <p:txBody>
          <a:bodyPr>
            <a:normAutofit/>
          </a:bodyPr>
          <a:lstStyle/>
          <a:p>
            <a:pPr>
              <a:buNone/>
            </a:pPr>
            <a:r>
              <a:rPr lang="pl-PL" sz="1400" dirty="0" smtClean="0"/>
              <a:t>https://playworld.com/blog/wp-content/uploads/2014/07/Unity-Dome-inside1.jpg</a:t>
            </a:r>
            <a:endParaRPr lang="pl-PL" sz="1400" dirty="0"/>
          </a:p>
        </p:txBody>
      </p:sp>
      <p:pic>
        <p:nvPicPr>
          <p:cNvPr id="46082" name="Picture 2" descr="https://playworld.com/blog/wp-content/uploads/2014/07/Unity-Dome-inside1.jpg"/>
          <p:cNvPicPr>
            <a:picLocks noChangeAspect="1" noChangeArrowheads="1"/>
          </p:cNvPicPr>
          <p:nvPr/>
        </p:nvPicPr>
        <p:blipFill>
          <a:blip r:embed="rId3"/>
          <a:srcRect/>
          <a:stretch>
            <a:fillRect/>
          </a:stretch>
        </p:blipFill>
        <p:spPr bwMode="auto">
          <a:xfrm>
            <a:off x="714348" y="928670"/>
            <a:ext cx="8179488" cy="5455761"/>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00034" y="214290"/>
            <a:ext cx="8643966" cy="702358"/>
          </a:xfrm>
        </p:spPr>
        <p:txBody>
          <a:bodyPr/>
          <a:lstStyle/>
          <a:p>
            <a:r>
              <a:rPr lang="pl-PL" sz="3200" dirty="0" smtClean="0"/>
              <a:t>Urządzenia rekreacyjne na placu zabaw</a:t>
            </a:r>
            <a:endParaRPr lang="pl-PL" sz="3200" dirty="0"/>
          </a:p>
        </p:txBody>
      </p:sp>
      <p:sp>
        <p:nvSpPr>
          <p:cNvPr id="3" name="Symbol zastępczy zawartości 2"/>
          <p:cNvSpPr>
            <a:spLocks noGrp="1"/>
          </p:cNvSpPr>
          <p:nvPr>
            <p:ph idx="1"/>
          </p:nvPr>
        </p:nvSpPr>
        <p:spPr>
          <a:xfrm>
            <a:off x="357158" y="6431770"/>
            <a:ext cx="8786842" cy="426230"/>
          </a:xfrm>
        </p:spPr>
        <p:txBody>
          <a:bodyPr>
            <a:normAutofit fontScale="47500" lnSpcReduction="20000"/>
          </a:bodyPr>
          <a:lstStyle/>
          <a:p>
            <a:pPr>
              <a:buNone/>
            </a:pPr>
            <a:r>
              <a:rPr lang="pl-PL" dirty="0" smtClean="0"/>
              <a:t>http://3.bp.blogspot.com/-_2u5o9pRFPU/VV8qlrFfMiI/AAAAAAAABQU/87gGM8S5O5A/s1600/</a:t>
            </a:r>
            <a:r>
              <a:rPr lang="pl-PL" dirty="0" err="1" smtClean="0"/>
              <a:t>Playground.jpg</a:t>
            </a:r>
            <a:endParaRPr lang="pl-PL" dirty="0"/>
          </a:p>
        </p:txBody>
      </p:sp>
      <p:pic>
        <p:nvPicPr>
          <p:cNvPr id="45058" name="Picture 2" descr="http://3.bp.blogspot.com/-_2u5o9pRFPU/VV8qlrFfMiI/AAAAAAAABQU/87gGM8S5O5A/s1600/Playground.jpg"/>
          <p:cNvPicPr>
            <a:picLocks noChangeAspect="1" noChangeArrowheads="1"/>
          </p:cNvPicPr>
          <p:nvPr/>
        </p:nvPicPr>
        <p:blipFill>
          <a:blip r:embed="rId3"/>
          <a:srcRect/>
          <a:stretch>
            <a:fillRect/>
          </a:stretch>
        </p:blipFill>
        <p:spPr bwMode="auto">
          <a:xfrm>
            <a:off x="714348" y="957288"/>
            <a:ext cx="7898694" cy="525779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00034" y="214290"/>
            <a:ext cx="8643966" cy="1000132"/>
          </a:xfrm>
        </p:spPr>
        <p:txBody>
          <a:bodyPr/>
          <a:lstStyle/>
          <a:p>
            <a:r>
              <a:rPr lang="pl-PL" sz="3200" dirty="0" smtClean="0"/>
              <a:t>Urządzenia do wspinaczki pozwalają na rozwój motoryki dziecka</a:t>
            </a:r>
            <a:endParaRPr lang="pl-PL" sz="3200" dirty="0"/>
          </a:p>
        </p:txBody>
      </p:sp>
      <p:sp>
        <p:nvSpPr>
          <p:cNvPr id="3" name="Symbol zastępczy zawartości 2"/>
          <p:cNvSpPr>
            <a:spLocks noGrp="1"/>
          </p:cNvSpPr>
          <p:nvPr>
            <p:ph idx="1"/>
          </p:nvPr>
        </p:nvSpPr>
        <p:spPr>
          <a:xfrm>
            <a:off x="357158" y="6431770"/>
            <a:ext cx="8786842" cy="426230"/>
          </a:xfrm>
        </p:spPr>
        <p:txBody>
          <a:bodyPr>
            <a:normAutofit fontScale="47500" lnSpcReduction="20000"/>
          </a:bodyPr>
          <a:lstStyle/>
          <a:p>
            <a:pPr>
              <a:buNone/>
            </a:pPr>
            <a:r>
              <a:rPr lang="pl-PL" dirty="0" smtClean="0"/>
              <a:t>https://www.understood.org/~/media/ce76ee047e27488f9b8d4f1dadfbeb0d.jpg?h=1144&amp;la=en&amp;w=2034</a:t>
            </a:r>
            <a:endParaRPr lang="pl-PL" dirty="0"/>
          </a:p>
        </p:txBody>
      </p:sp>
      <p:pic>
        <p:nvPicPr>
          <p:cNvPr id="47106" name="Picture 2" descr="https://www.understood.org/~/media/ce76ee047e27488f9b8d4f1dadfbeb0d.jpg?h=1144&amp;la=en&amp;w=2034"/>
          <p:cNvPicPr>
            <a:picLocks noChangeAspect="1" noChangeArrowheads="1"/>
          </p:cNvPicPr>
          <p:nvPr/>
        </p:nvPicPr>
        <p:blipFill>
          <a:blip r:embed="rId3"/>
          <a:srcRect l="1839"/>
          <a:stretch>
            <a:fillRect/>
          </a:stretch>
        </p:blipFill>
        <p:spPr bwMode="auto">
          <a:xfrm>
            <a:off x="417442" y="1214422"/>
            <a:ext cx="8726590" cy="500066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914400" y="214290"/>
            <a:ext cx="7772400" cy="785818"/>
          </a:xfrm>
        </p:spPr>
        <p:txBody>
          <a:bodyPr/>
          <a:lstStyle/>
          <a:p>
            <a:r>
              <a:rPr lang="pl-PL" dirty="0" smtClean="0"/>
              <a:t>Place zabaw a prawo</a:t>
            </a:r>
            <a:endParaRPr lang="pl-PL" dirty="0"/>
          </a:p>
        </p:txBody>
      </p:sp>
      <p:sp>
        <p:nvSpPr>
          <p:cNvPr id="3" name="Symbol zastępczy zawartości 2"/>
          <p:cNvSpPr>
            <a:spLocks noGrp="1"/>
          </p:cNvSpPr>
          <p:nvPr>
            <p:ph idx="1"/>
          </p:nvPr>
        </p:nvSpPr>
        <p:spPr>
          <a:xfrm>
            <a:off x="500034" y="1285860"/>
            <a:ext cx="8429684" cy="5214974"/>
          </a:xfrm>
        </p:spPr>
        <p:txBody>
          <a:bodyPr>
            <a:normAutofit lnSpcReduction="10000"/>
          </a:bodyPr>
          <a:lstStyle/>
          <a:p>
            <a:endParaRPr lang="pl-PL" sz="2800" dirty="0" smtClean="0"/>
          </a:p>
          <a:p>
            <a:r>
              <a:rPr lang="pl-PL" sz="2800" b="1" dirty="0" smtClean="0"/>
              <a:t>Prawo Budowlane</a:t>
            </a:r>
            <a:r>
              <a:rPr lang="pl-PL" sz="2800" dirty="0" smtClean="0"/>
              <a:t>   art. 61 </a:t>
            </a:r>
            <a:r>
              <a:rPr lang="pl-PL" sz="2800" dirty="0" err="1" smtClean="0"/>
              <a:t>pkt</a:t>
            </a:r>
            <a:r>
              <a:rPr lang="pl-PL" sz="2800" dirty="0" smtClean="0"/>
              <a:t> 1 </a:t>
            </a:r>
          </a:p>
          <a:p>
            <a:endParaRPr lang="pl-PL" sz="2800" dirty="0" smtClean="0"/>
          </a:p>
          <a:p>
            <a:r>
              <a:rPr lang="pl-PL" sz="2800" b="1" dirty="0" smtClean="0"/>
              <a:t>Ustawa </a:t>
            </a:r>
            <a:r>
              <a:rPr lang="pl-PL" sz="2800" dirty="0" smtClean="0"/>
              <a:t>z dnia 12 grudnia 2003 r. </a:t>
            </a:r>
            <a:r>
              <a:rPr lang="pl-PL" sz="2800" b="1" dirty="0" smtClean="0"/>
              <a:t>o ogólnym bezpieczeństwie produktów</a:t>
            </a:r>
          </a:p>
          <a:p>
            <a:endParaRPr lang="pl-PL" sz="2800" dirty="0" smtClean="0"/>
          </a:p>
          <a:p>
            <a:r>
              <a:rPr lang="pl-PL" sz="2800" b="1" dirty="0" smtClean="0"/>
              <a:t>Rozporządzenie Ministra Edukacji Narodowej </a:t>
            </a:r>
            <a:r>
              <a:rPr lang="pl-PL" sz="2800" b="1" dirty="0" smtClean="0"/>
              <a:t/>
            </a:r>
            <a:br>
              <a:rPr lang="pl-PL" sz="2800" b="1" dirty="0" smtClean="0"/>
            </a:br>
            <a:r>
              <a:rPr lang="pl-PL" sz="2800" b="1" dirty="0" smtClean="0"/>
              <a:t>i </a:t>
            </a:r>
            <a:r>
              <a:rPr lang="pl-PL" sz="2800" b="1" dirty="0" smtClean="0"/>
              <a:t>sportu z dnia 31 grudnia 2002 r. w sprawie bezpieczeństwa i higieny w publicznych </a:t>
            </a:r>
            <a:r>
              <a:rPr lang="pl-PL" sz="2800" b="1" dirty="0" smtClean="0"/>
              <a:t/>
            </a:r>
            <a:br>
              <a:rPr lang="pl-PL" sz="2800" b="1" dirty="0" smtClean="0"/>
            </a:br>
            <a:r>
              <a:rPr lang="pl-PL" sz="2800" b="1" dirty="0" smtClean="0"/>
              <a:t>i </a:t>
            </a:r>
            <a:r>
              <a:rPr lang="pl-PL" sz="2800" b="1" dirty="0" smtClean="0"/>
              <a:t>niepublicznych szkołach i placówkach </a:t>
            </a:r>
            <a:r>
              <a:rPr lang="pl-PL" sz="2800" b="1" dirty="0" smtClean="0"/>
              <a:t/>
            </a:r>
            <a:br>
              <a:rPr lang="pl-PL" sz="2800" b="1" dirty="0" smtClean="0"/>
            </a:br>
            <a:r>
              <a:rPr lang="pl-PL" sz="2800" b="1" dirty="0" smtClean="0"/>
              <a:t>(</a:t>
            </a:r>
            <a:r>
              <a:rPr lang="pl-PL" sz="2800" b="1" dirty="0" smtClean="0"/>
              <a:t>Dz.U. 2003 nr 6 poz. 69).</a:t>
            </a:r>
          </a:p>
          <a:p>
            <a:endParaRPr lang="pl-PL"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Obowiązujące Normy</a:t>
            </a:r>
            <a:endParaRPr lang="pl-PL" dirty="0"/>
          </a:p>
        </p:txBody>
      </p:sp>
      <p:sp>
        <p:nvSpPr>
          <p:cNvPr id="3" name="Symbol zastępczy zawartości 2"/>
          <p:cNvSpPr>
            <a:spLocks noGrp="1"/>
          </p:cNvSpPr>
          <p:nvPr>
            <p:ph idx="1"/>
          </p:nvPr>
        </p:nvSpPr>
        <p:spPr>
          <a:xfrm>
            <a:off x="914400" y="1500174"/>
            <a:ext cx="7772400" cy="4855386"/>
          </a:xfrm>
        </p:spPr>
        <p:txBody>
          <a:bodyPr>
            <a:normAutofit fontScale="92500" lnSpcReduction="20000"/>
          </a:bodyPr>
          <a:lstStyle/>
          <a:p>
            <a:r>
              <a:rPr lang="pl-PL" sz="3500" b="1" dirty="0" smtClean="0"/>
              <a:t>PN-EN 1176 </a:t>
            </a:r>
            <a:r>
              <a:rPr lang="pl-PL" sz="3500" dirty="0" smtClean="0"/>
              <a:t>grupa Norm </a:t>
            </a:r>
            <a:r>
              <a:rPr lang="pl-PL" sz="3500" b="1" dirty="0" smtClean="0"/>
              <a:t>(Części 1-7 i 10-11)  </a:t>
            </a:r>
            <a:r>
              <a:rPr lang="pl-PL" sz="3500" dirty="0" smtClean="0"/>
              <a:t>Wyposażenie placów zabaw i nawierzchnie.</a:t>
            </a:r>
          </a:p>
          <a:p>
            <a:pPr lvl="1"/>
            <a:r>
              <a:rPr lang="pl-PL" sz="2800" dirty="0" smtClean="0"/>
              <a:t>część 7 normy PN-EN 1176 zawiera wytyczne dla systemu zarządzania stosowanego na placu zabaw.</a:t>
            </a:r>
            <a:endParaRPr lang="pl-PL" sz="8400" dirty="0" smtClean="0"/>
          </a:p>
          <a:p>
            <a:endParaRPr lang="pl-PL" sz="3200" dirty="0" smtClean="0"/>
          </a:p>
          <a:p>
            <a:r>
              <a:rPr lang="pl-PL" sz="3500" dirty="0" smtClean="0"/>
              <a:t>PN-EN 1177:2009</a:t>
            </a:r>
          </a:p>
          <a:p>
            <a:pPr lvl="1">
              <a:buNone/>
            </a:pPr>
            <a:r>
              <a:rPr lang="pl-PL" sz="3500" dirty="0" smtClean="0"/>
              <a:t>Nawierzchnie placów zabaw amortyzujące upadki - Wyznaczanie krytycznej wysokości upadku.</a:t>
            </a:r>
          </a:p>
          <a:p>
            <a:endParaRPr lang="pl-PL"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723</TotalTime>
  <Words>1044</Words>
  <Application>Microsoft Office PowerPoint</Application>
  <PresentationFormat>Pokaz na ekranie (4:3)</PresentationFormat>
  <Paragraphs>125</Paragraphs>
  <Slides>16</Slides>
  <Notes>16</Notes>
  <HiddenSlides>0</HiddenSlides>
  <MMClips>0</MMClips>
  <ScaleCrop>false</ScaleCrop>
  <HeadingPairs>
    <vt:vector size="6" baseType="variant">
      <vt:variant>
        <vt:lpstr>Używane czcionki</vt:lpstr>
      </vt:variant>
      <vt:variant>
        <vt:i4>9</vt:i4>
      </vt:variant>
      <vt:variant>
        <vt:lpstr>Motyw</vt:lpstr>
      </vt:variant>
      <vt:variant>
        <vt:i4>1</vt:i4>
      </vt:variant>
      <vt:variant>
        <vt:lpstr>Tytuły slajdów</vt:lpstr>
      </vt:variant>
      <vt:variant>
        <vt:i4>16</vt:i4>
      </vt:variant>
    </vt:vector>
  </HeadingPairs>
  <TitlesOfParts>
    <vt:vector size="26" baseType="lpstr">
      <vt:lpstr>Arial</vt:lpstr>
      <vt:lpstr>Calibri</vt:lpstr>
      <vt:lpstr>Consolas</vt:lpstr>
      <vt:lpstr>Corbel</vt:lpstr>
      <vt:lpstr>Tahoma</vt:lpstr>
      <vt:lpstr>Times New Roman</vt:lpstr>
      <vt:lpstr>Wingdings</vt:lpstr>
      <vt:lpstr>Wingdings 2</vt:lpstr>
      <vt:lpstr>Wingdings 3</vt:lpstr>
      <vt:lpstr>Metro</vt:lpstr>
      <vt:lpstr>Bezpieczne urządzenia  = Beztroska zabawa</vt:lpstr>
      <vt:lpstr>Czym jest norma?</vt:lpstr>
      <vt:lpstr>Cechy normy</vt:lpstr>
      <vt:lpstr>Zabawa spontaniczna i nieskrępowana </vt:lpstr>
      <vt:lpstr>Naturalna potrzeba ruchu</vt:lpstr>
      <vt:lpstr>Urządzenia rekreacyjne na placu zabaw</vt:lpstr>
      <vt:lpstr>Urządzenia do wspinaczki pozwalają na rozwój motoryki dziecka</vt:lpstr>
      <vt:lpstr>Place zabaw a prawo</vt:lpstr>
      <vt:lpstr>Obowiązujące Normy</vt:lpstr>
      <vt:lpstr>Prezentacja programu PowerPoint</vt:lpstr>
      <vt:lpstr>Niebezpieczna karuzela</vt:lpstr>
      <vt:lpstr>Nieprawidłowo zamontowane urządzenie</vt:lpstr>
      <vt:lpstr>Czego można uniknąć na placu zabaw stosując przy produkcji zapisy Norm</vt:lpstr>
      <vt:lpstr>Wzór na określenie powierzchni upadku wokół każdej zabawki na placu zabaw wyższej niż 1,5 metra:</vt:lpstr>
      <vt:lpstr>Prezentacja programu PowerPoint</vt:lpstr>
      <vt:lpstr>Prezentacja programu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zabaw dla dzieci</dc:title>
  <dc:creator>Aga</dc:creator>
  <cp:lastModifiedBy>Marta Hejduk</cp:lastModifiedBy>
  <cp:revision>35</cp:revision>
  <dcterms:created xsi:type="dcterms:W3CDTF">2011-05-27T19:46:27Z</dcterms:created>
  <dcterms:modified xsi:type="dcterms:W3CDTF">2017-02-16T11:35:33Z</dcterms:modified>
</cp:coreProperties>
</file>