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0" r:id="rId4"/>
    <p:sldId id="259" r:id="rId5"/>
    <p:sldId id="261" r:id="rId6"/>
    <p:sldId id="264" r:id="rId7"/>
    <p:sldId id="265" r:id="rId8"/>
    <p:sldId id="266" r:id="rId9"/>
    <p:sldId id="267" r:id="rId10"/>
    <p:sldId id="258" r:id="rId11"/>
    <p:sldId id="262" r:id="rId12"/>
    <p:sldId id="263" r:id="rId13"/>
    <p:sldId id="257" r:id="rId14"/>
    <p:sldId id="269" r:id="rId15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75" autoAdjust="0"/>
    <p:restoredTop sz="94660"/>
  </p:normalViewPr>
  <p:slideViewPr>
    <p:cSldViewPr>
      <p:cViewPr varScale="1">
        <p:scale>
          <a:sx n="68" d="100"/>
          <a:sy n="68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3794C-C173-4F43-994C-951C6E4E1861}" type="datetimeFigureOut">
              <a:rPr lang="pl-PL" smtClean="0"/>
              <a:pPr/>
              <a:t>27.01.2018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21C05-31D7-4C43-828F-55C808F1E3C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3794C-C173-4F43-994C-951C6E4E1861}" type="datetimeFigureOut">
              <a:rPr lang="pl-PL" smtClean="0"/>
              <a:pPr/>
              <a:t>27.01.2018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21C05-31D7-4C43-828F-55C808F1E3C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3794C-C173-4F43-994C-951C6E4E1861}" type="datetimeFigureOut">
              <a:rPr lang="pl-PL" smtClean="0"/>
              <a:pPr/>
              <a:t>27.01.2018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21C05-31D7-4C43-828F-55C808F1E3C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3794C-C173-4F43-994C-951C6E4E1861}" type="datetimeFigureOut">
              <a:rPr lang="pl-PL" smtClean="0"/>
              <a:pPr/>
              <a:t>27.01.2018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21C05-31D7-4C43-828F-55C808F1E3C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3794C-C173-4F43-994C-951C6E4E1861}" type="datetimeFigureOut">
              <a:rPr lang="pl-PL" smtClean="0"/>
              <a:pPr/>
              <a:t>27.01.2018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21C05-31D7-4C43-828F-55C808F1E3C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3794C-C173-4F43-994C-951C6E4E1861}" type="datetimeFigureOut">
              <a:rPr lang="pl-PL" smtClean="0"/>
              <a:pPr/>
              <a:t>27.01.2018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21C05-31D7-4C43-828F-55C808F1E3C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3794C-C173-4F43-994C-951C6E4E1861}" type="datetimeFigureOut">
              <a:rPr lang="pl-PL" smtClean="0"/>
              <a:pPr/>
              <a:t>27.01.2018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21C05-31D7-4C43-828F-55C808F1E3C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3794C-C173-4F43-994C-951C6E4E1861}" type="datetimeFigureOut">
              <a:rPr lang="pl-PL" smtClean="0"/>
              <a:pPr/>
              <a:t>27.01.2018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21C05-31D7-4C43-828F-55C808F1E3C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3794C-C173-4F43-994C-951C6E4E1861}" type="datetimeFigureOut">
              <a:rPr lang="pl-PL" smtClean="0"/>
              <a:pPr/>
              <a:t>27.01.2018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21C05-31D7-4C43-828F-55C808F1E3C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3794C-C173-4F43-994C-951C6E4E1861}" type="datetimeFigureOut">
              <a:rPr lang="pl-PL" smtClean="0"/>
              <a:pPr/>
              <a:t>27.01.2018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21C05-31D7-4C43-828F-55C808F1E3C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3794C-C173-4F43-994C-951C6E4E1861}" type="datetimeFigureOut">
              <a:rPr lang="pl-PL" smtClean="0"/>
              <a:pPr/>
              <a:t>27.01.2018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21C05-31D7-4C43-828F-55C808F1E3C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3794C-C173-4F43-994C-951C6E4E1861}" type="datetimeFigureOut">
              <a:rPr lang="pl-PL" smtClean="0"/>
              <a:pPr/>
              <a:t>27.01.2018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D21C05-31D7-4C43-828F-55C808F1E3CC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Prostokąt 5"/>
          <p:cNvSpPr/>
          <p:nvPr/>
        </p:nvSpPr>
        <p:spPr>
          <a:xfrm>
            <a:off x="636467" y="1785926"/>
            <a:ext cx="8077340" cy="1754326"/>
          </a:xfrm>
          <a:prstGeom prst="rect">
            <a:avLst/>
          </a:prstGeom>
          <a:solidFill>
            <a:srgbClr val="00B05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Jaką rolę odgrywają </a:t>
            </a:r>
            <a:r>
              <a:rPr lang="pl-PL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</a:rPr>
              <a:t>normy</a:t>
            </a:r>
            <a:r>
              <a:rPr lang="pl-PL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br>
              <a:rPr lang="pl-PL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pl-PL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dla ochrony środowiska?</a:t>
            </a:r>
            <a:endParaRPr lang="pl-PL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928630" y="1857364"/>
            <a:ext cx="8215370" cy="4525963"/>
          </a:xfrm>
        </p:spPr>
        <p:txBody>
          <a:bodyPr/>
          <a:lstStyle/>
          <a:p>
            <a:pPr>
              <a:buClr>
                <a:schemeClr val="accent6">
                  <a:lumMod val="75000"/>
                </a:schemeClr>
              </a:buClr>
              <a:buSzPct val="130000"/>
              <a:buFont typeface="Wingdings" pitchFamily="2" charset="2"/>
              <a:buChar char="ü"/>
            </a:pPr>
            <a:r>
              <a:rPr lang="pl-PL" sz="3600" dirty="0" smtClean="0"/>
              <a:t>zanieczyszczenie wód, powietrza i gleby,</a:t>
            </a:r>
          </a:p>
          <a:p>
            <a:pPr>
              <a:buClr>
                <a:schemeClr val="accent6">
                  <a:lumMod val="75000"/>
                </a:schemeClr>
              </a:buClr>
              <a:buSzPct val="130000"/>
              <a:buFont typeface="Wingdings" pitchFamily="2" charset="2"/>
              <a:buChar char="ü"/>
            </a:pPr>
            <a:r>
              <a:rPr lang="pl-PL" sz="3600" dirty="0" smtClean="0"/>
              <a:t>zaśmiecanie lasów,</a:t>
            </a:r>
          </a:p>
          <a:p>
            <a:pPr>
              <a:buClr>
                <a:schemeClr val="accent6">
                  <a:lumMod val="75000"/>
                </a:schemeClr>
              </a:buClr>
              <a:buSzPct val="130000"/>
              <a:buFont typeface="Wingdings" pitchFamily="2" charset="2"/>
              <a:buChar char="ü"/>
            </a:pPr>
            <a:r>
              <a:rPr lang="pl-PL" sz="3600" dirty="0" smtClean="0"/>
              <a:t>„więcej betonu, mniej zieleni”,</a:t>
            </a:r>
          </a:p>
          <a:p>
            <a:pPr>
              <a:buClr>
                <a:schemeClr val="accent6">
                  <a:lumMod val="75000"/>
                </a:schemeClr>
              </a:buClr>
              <a:buSzPct val="130000"/>
              <a:buFont typeface="Wingdings" pitchFamily="2" charset="2"/>
              <a:buChar char="ü"/>
            </a:pPr>
            <a:r>
              <a:rPr lang="pl-PL" sz="3600" dirty="0" smtClean="0"/>
              <a:t>spalanie śmieci,</a:t>
            </a:r>
          </a:p>
          <a:p>
            <a:pPr>
              <a:buClr>
                <a:schemeClr val="accent6">
                  <a:lumMod val="75000"/>
                </a:schemeClr>
              </a:buClr>
              <a:buSzPct val="130000"/>
              <a:buFont typeface="Wingdings" pitchFamily="2" charset="2"/>
              <a:buChar char="ü"/>
            </a:pPr>
            <a:r>
              <a:rPr lang="pl-PL" sz="3600" dirty="0" smtClean="0"/>
              <a:t>……………………….</a:t>
            </a:r>
          </a:p>
          <a:p>
            <a:pPr>
              <a:buClr>
                <a:schemeClr val="accent6">
                  <a:lumMod val="75000"/>
                </a:schemeClr>
              </a:buClr>
              <a:buSzPct val="130000"/>
              <a:buFont typeface="Wingdings" pitchFamily="2" charset="2"/>
              <a:buChar char="ü"/>
            </a:pPr>
            <a:r>
              <a:rPr lang="pl-PL" sz="3600" dirty="0" smtClean="0"/>
              <a:t>……………………….</a:t>
            </a:r>
          </a:p>
          <a:p>
            <a:endParaRPr lang="pl-PL" dirty="0" smtClean="0"/>
          </a:p>
        </p:txBody>
      </p:sp>
      <p:sp>
        <p:nvSpPr>
          <p:cNvPr id="5" name="Prostokąt 4"/>
          <p:cNvSpPr/>
          <p:nvPr/>
        </p:nvSpPr>
        <p:spPr>
          <a:xfrm>
            <a:off x="285720" y="0"/>
            <a:ext cx="890519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Działania człowieka szkodliwe </a:t>
            </a:r>
            <a:br>
              <a:rPr lang="pl-PL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pl-PL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dla środowiska:</a:t>
            </a:r>
            <a:endParaRPr lang="pl-PL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158" y="2214554"/>
            <a:ext cx="8572560" cy="3786214"/>
          </a:xfrm>
        </p:spPr>
        <p:txBody>
          <a:bodyPr>
            <a:normAutofit fontScale="70000" lnSpcReduction="20000"/>
          </a:bodyPr>
          <a:lstStyle/>
          <a:p>
            <a:r>
              <a:rPr lang="pl-PL" sz="5100" b="1" dirty="0" smtClean="0">
                <a:solidFill>
                  <a:srgbClr val="FF0000"/>
                </a:solidFill>
              </a:rPr>
              <a:t>Utylizacja</a:t>
            </a:r>
            <a:r>
              <a:rPr lang="pl-PL" sz="5100" b="1" dirty="0" smtClean="0"/>
              <a:t> </a:t>
            </a:r>
            <a:r>
              <a:rPr lang="pl-PL" sz="3800" dirty="0" smtClean="0"/>
              <a:t>– to dalsze wykorzystanie lub zniszczenie surowców odpadowych, które straciły ważność użytkową, np. makulatury, złomu.</a:t>
            </a:r>
          </a:p>
          <a:p>
            <a:pPr>
              <a:buNone/>
            </a:pPr>
            <a:endParaRPr lang="pl-PL" sz="3800" dirty="0" smtClean="0"/>
          </a:p>
          <a:p>
            <a:r>
              <a:rPr lang="pl-PL" sz="5100" b="1" dirty="0" smtClean="0">
                <a:solidFill>
                  <a:srgbClr val="FF0000"/>
                </a:solidFill>
              </a:rPr>
              <a:t>Recykling </a:t>
            </a:r>
            <a:r>
              <a:rPr lang="pl-PL" sz="3800" dirty="0" smtClean="0"/>
              <a:t>– ponowne wykorzystanie odpadów,</a:t>
            </a:r>
          </a:p>
          <a:p>
            <a:pPr>
              <a:buNone/>
            </a:pPr>
            <a:endParaRPr lang="pl-PL" sz="3800" dirty="0" smtClean="0"/>
          </a:p>
          <a:p>
            <a:r>
              <a:rPr lang="pl-PL" sz="5100" b="1" dirty="0" smtClean="0">
                <a:solidFill>
                  <a:srgbClr val="FF0000"/>
                </a:solidFill>
              </a:rPr>
              <a:t>Segregacja odpadów </a:t>
            </a:r>
            <a:r>
              <a:rPr lang="pl-PL" sz="3800" dirty="0" smtClean="0"/>
              <a:t>– podział odpadów wg rodzaju materiałów, z których zostały stworzone </a:t>
            </a:r>
            <a:r>
              <a:rPr lang="pl-PL" sz="3800" dirty="0" smtClean="0"/>
              <a:t/>
            </a:r>
            <a:br>
              <a:rPr lang="pl-PL" sz="3800" dirty="0" smtClean="0"/>
            </a:br>
            <a:r>
              <a:rPr lang="pl-PL" sz="3800" dirty="0" smtClean="0"/>
              <a:t>i </a:t>
            </a:r>
            <a:r>
              <a:rPr lang="pl-PL" sz="3800" dirty="0" smtClean="0"/>
              <a:t>zbieranie ich do specjalnie oznakowanych pojemników.</a:t>
            </a:r>
          </a:p>
          <a:p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1428728" y="214290"/>
            <a:ext cx="657795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Pojęcia związane </a:t>
            </a:r>
            <a:br>
              <a:rPr lang="pl-PL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pl-PL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z ochroną środowiska:</a:t>
            </a:r>
            <a:endParaRPr lang="pl-PL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143000"/>
          </a:xfrm>
        </p:spPr>
        <p:txBody>
          <a:bodyPr>
            <a:noAutofit/>
          </a:bodyPr>
          <a:lstStyle/>
          <a:p>
            <a:r>
              <a:rPr lang="pl-PL" sz="13800" b="1" dirty="0" smtClean="0">
                <a:solidFill>
                  <a:schemeClr val="bg1"/>
                </a:solidFill>
              </a:rPr>
              <a:t>Ćwiczenie</a:t>
            </a:r>
            <a:endParaRPr lang="pl-PL" sz="13800" b="1" dirty="0">
              <a:solidFill>
                <a:schemeClr val="bg1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643042" y="1928802"/>
            <a:ext cx="6572296" cy="166844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pl-PL" sz="7200" b="1" dirty="0" smtClean="0">
                <a:solidFill>
                  <a:schemeClr val="bg1"/>
                </a:solidFill>
              </a:rPr>
              <a:t>Karta pracy nr 3</a:t>
            </a:r>
            <a:endParaRPr lang="pl-PL" sz="7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171944" y="2143116"/>
            <a:ext cx="4972056" cy="3214710"/>
          </a:xfrm>
        </p:spPr>
        <p:txBody>
          <a:bodyPr/>
          <a:lstStyle/>
          <a:p>
            <a:pPr algn="ctr">
              <a:buNone/>
            </a:pPr>
            <a:r>
              <a:rPr lang="pl-PL" dirty="0" smtClean="0"/>
              <a:t>   Ustanowiony </a:t>
            </a:r>
            <a:r>
              <a:rPr lang="pl-PL" dirty="0" smtClean="0"/>
              <a:t>przez Ogólne Zgromadzenie ONZ</a:t>
            </a:r>
          </a:p>
          <a:p>
            <a:pPr algn="ctr">
              <a:buNone/>
            </a:pPr>
            <a:r>
              <a:rPr lang="pl-PL" b="1" dirty="0" smtClean="0">
                <a:solidFill>
                  <a:srgbClr val="00B050"/>
                </a:solidFill>
              </a:rPr>
              <a:t>5 czerwca 1972 r.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w </a:t>
            </a:r>
            <a:r>
              <a:rPr lang="pl-PL" dirty="0" smtClean="0"/>
              <a:t>Sztokholmie pod hasłem „Tylko jedna Ziemia"</a:t>
            </a:r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2428860" y="285728"/>
            <a:ext cx="6715140" cy="1754326"/>
          </a:xfrm>
          <a:prstGeom prst="rect">
            <a:avLst/>
          </a:prstGeom>
          <a:solidFill>
            <a:srgbClr val="00B05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Światowy </a:t>
            </a:r>
            <a:endParaRPr lang="pl-PL" sz="5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pl-PL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Dzień </a:t>
            </a:r>
            <a:r>
              <a:rPr lang="pl-PL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Środowiska</a:t>
            </a:r>
            <a:endParaRPr lang="pl-PL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14686"/>
            <a:ext cx="3214678" cy="2411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143108" y="1785926"/>
            <a:ext cx="6615130" cy="247174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pl-PL" dirty="0" smtClean="0"/>
              <a:t>Zaprojektuj urządzenie wspierające ochronę środowiska w Twoim otoczeniu, które będzie spełniać określone normy (do wyboru: plakat, prezentacja). </a:t>
            </a:r>
            <a:endParaRPr lang="pl-PL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71670" cy="3107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4214818"/>
            <a:ext cx="3143240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Prostokąt 7"/>
          <p:cNvSpPr/>
          <p:nvPr/>
        </p:nvSpPr>
        <p:spPr>
          <a:xfrm>
            <a:off x="428596" y="571480"/>
            <a:ext cx="8358246" cy="11079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6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Zadanie domowe</a:t>
            </a:r>
            <a:endParaRPr lang="pl-PL" sz="6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337056"/>
            <a:ext cx="8572560" cy="6436763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rot="1922504">
            <a:off x="831974" y="-398456"/>
            <a:ext cx="2757478" cy="5544076"/>
          </a:xfrm>
        </p:spPr>
        <p:txBody>
          <a:bodyPr vert="vert270">
            <a:normAutofit/>
          </a:bodyPr>
          <a:lstStyle/>
          <a:p>
            <a:r>
              <a:rPr lang="pl-PL" b="1" dirty="0" smtClean="0">
                <a:solidFill>
                  <a:schemeClr val="accent6">
                    <a:lumMod val="75000"/>
                  </a:schemeClr>
                </a:solidFill>
              </a:rPr>
              <a:t>Piramida potrzeb </a:t>
            </a:r>
            <a:r>
              <a:rPr lang="pl-PL" b="1" dirty="0" smtClean="0">
                <a:solidFill>
                  <a:schemeClr val="accent6">
                    <a:lumMod val="75000"/>
                  </a:schemeClr>
                </a:solidFill>
              </a:rPr>
              <a:t>Maslowa </a:t>
            </a:r>
            <a:br>
              <a:rPr lang="pl-PL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pl-PL" b="1" dirty="0" smtClean="0">
                <a:solidFill>
                  <a:srgbClr val="0070C0"/>
                </a:solidFill>
              </a:rPr>
              <a:t>K</a:t>
            </a:r>
            <a:r>
              <a:rPr lang="pl-PL" b="1" dirty="0" smtClean="0">
                <a:solidFill>
                  <a:srgbClr val="0070C0"/>
                </a:solidFill>
              </a:rPr>
              <a:t>arta pracy nr 1</a:t>
            </a:r>
            <a:endParaRPr lang="pl-PL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3286124"/>
            <a:ext cx="8229600" cy="1143000"/>
          </a:xfrm>
        </p:spPr>
        <p:txBody>
          <a:bodyPr>
            <a:noAutofit/>
          </a:bodyPr>
          <a:lstStyle/>
          <a:p>
            <a:r>
              <a:rPr lang="pl-PL" sz="4800" dirty="0" smtClean="0"/>
              <a:t>Z czym kojarzy Ci się wyraz </a:t>
            </a:r>
            <a:r>
              <a:rPr lang="pl-PL" sz="72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„</a:t>
            </a:r>
            <a:r>
              <a:rPr lang="pl-PL" sz="72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norma</a:t>
            </a:r>
            <a:r>
              <a:rPr lang="pl-PL" sz="72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” </a:t>
            </a:r>
            <a:r>
              <a:rPr lang="pl-PL" sz="4800" dirty="0" smtClean="0"/>
              <a:t>?</a:t>
            </a:r>
            <a:endParaRPr lang="pl-PL" sz="48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158" y="5000636"/>
            <a:ext cx="8229600" cy="92869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pl-PL" sz="8000" b="1" dirty="0" smtClean="0">
                <a:solidFill>
                  <a:schemeClr val="bg1"/>
                </a:solidFill>
              </a:rPr>
              <a:t>Karta pracy nr </a:t>
            </a:r>
            <a:r>
              <a:rPr lang="pl-PL" sz="8000" b="1" dirty="0" smtClean="0">
                <a:solidFill>
                  <a:schemeClr val="bg1"/>
                </a:solidFill>
              </a:rPr>
              <a:t>2</a:t>
            </a:r>
            <a:endParaRPr lang="pl-PL" sz="8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14282" y="2714620"/>
            <a:ext cx="8715436" cy="3954459"/>
          </a:xfrm>
        </p:spPr>
        <p:txBody>
          <a:bodyPr/>
          <a:lstStyle/>
          <a:p>
            <a:r>
              <a:rPr lang="pl-PL" dirty="0" smtClean="0"/>
              <a:t>ustala zasady, wytyczne,</a:t>
            </a:r>
          </a:p>
          <a:p>
            <a:r>
              <a:rPr lang="pl-PL" dirty="0" smtClean="0"/>
              <a:t>jest przeznaczona do powszechnego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i </a:t>
            </a:r>
            <a:r>
              <a:rPr lang="pl-PL" dirty="0" smtClean="0"/>
              <a:t>wielokrotnego stosowania,</a:t>
            </a:r>
          </a:p>
          <a:p>
            <a:r>
              <a:rPr lang="pl-PL" dirty="0" smtClean="0"/>
              <a:t>jest akceptowana przez wszystkie zainteresowane strony jako korzyść dla wszystkich,</a:t>
            </a:r>
          </a:p>
          <a:p>
            <a:r>
              <a:rPr lang="pl-PL" dirty="0" smtClean="0"/>
              <a:t>wprowadza kodeks dobrej </a:t>
            </a:r>
            <a:r>
              <a:rPr lang="pl-PL" dirty="0" smtClean="0"/>
              <a:t>praktyki.</a:t>
            </a:r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571472" y="428604"/>
            <a:ext cx="8072494" cy="178058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pl-PL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NORMA:</a:t>
            </a:r>
            <a:endParaRPr lang="pl-PL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14282" y="2928934"/>
            <a:ext cx="8229600" cy="3454417"/>
          </a:xfrm>
        </p:spPr>
        <p:txBody>
          <a:bodyPr/>
          <a:lstStyle/>
          <a:p>
            <a:r>
              <a:rPr lang="pl-PL" dirty="0" smtClean="0"/>
              <a:t>być oparte na podstawach naukowych,</a:t>
            </a:r>
          </a:p>
          <a:p>
            <a:r>
              <a:rPr lang="pl-PL" dirty="0" smtClean="0"/>
              <a:t>uwzględniać aktualny stan wiedzy,</a:t>
            </a:r>
          </a:p>
          <a:p>
            <a:r>
              <a:rPr lang="pl-PL" dirty="0" smtClean="0"/>
              <a:t>uwzględniać poziom techniki,</a:t>
            </a:r>
          </a:p>
          <a:p>
            <a:r>
              <a:rPr lang="pl-PL" dirty="0" smtClean="0"/>
              <a:t>być możliwe do realizacji oraz absolutnie sprawdzalne.</a:t>
            </a:r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0" y="285728"/>
            <a:ext cx="9279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Postanowienia normy powinny:</a:t>
            </a:r>
            <a:endParaRPr lang="pl-PL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2571744"/>
            <a:ext cx="9144000" cy="447200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l-PL" dirty="0" smtClean="0"/>
              <a:t>to krajowa jednostka normalizacyjna, </a:t>
            </a:r>
            <a:br>
              <a:rPr lang="pl-PL" dirty="0" smtClean="0"/>
            </a:br>
            <a:r>
              <a:rPr lang="pl-PL" dirty="0" smtClean="0"/>
              <a:t>która odpowiada za organizację działalności normalizacyjnej. PKN nie jest organem administracji rządowej, jest podmiotem prawa publicznego. </a:t>
            </a:r>
          </a:p>
          <a:p>
            <a:pPr algn="ctr">
              <a:buNone/>
            </a:pPr>
            <a:r>
              <a:rPr lang="pl-PL" dirty="0" smtClean="0"/>
              <a:t>Krajowa jednostka normalizacyjna musi być bezstronna oraz niezależna od jakiejkolwiek grupy interesów, a prace normalizacyjne prowadzą Organy Techniczne (OT) działające przy PKN.</a:t>
            </a:r>
          </a:p>
        </p:txBody>
      </p:sp>
      <p:sp>
        <p:nvSpPr>
          <p:cNvPr id="5" name="Prostokąt 4"/>
          <p:cNvSpPr/>
          <p:nvPr/>
        </p:nvSpPr>
        <p:spPr>
          <a:xfrm>
            <a:off x="0" y="0"/>
            <a:ext cx="903093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Polski Komitet Normalizacyjny </a:t>
            </a:r>
            <a:endParaRPr lang="pl-PL" sz="5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pl-PL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(</a:t>
            </a:r>
            <a:r>
              <a:rPr lang="pl-PL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PKN)</a:t>
            </a:r>
            <a:endParaRPr lang="pl-PL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85720" y="1142984"/>
            <a:ext cx="8429684" cy="5500726"/>
          </a:xfrm>
        </p:spPr>
        <p:txBody>
          <a:bodyPr>
            <a:normAutofit fontScale="90000"/>
          </a:bodyPr>
          <a:lstStyle/>
          <a:p>
            <a:pPr algn="just"/>
            <a:r>
              <a:rPr lang="pl-PL" sz="3100" b="1" dirty="0" smtClean="0"/>
              <a:t>Normalizacja </a:t>
            </a:r>
            <a:r>
              <a:rPr lang="pl-PL" sz="3100" dirty="0" smtClean="0"/>
              <a:t>odgrywa istotną rolę w gospodarce rynkowej - jest gwarancją jakości i przyczynia się </a:t>
            </a:r>
            <a:r>
              <a:rPr lang="pl-PL" sz="3100" dirty="0" smtClean="0"/>
              <a:t/>
            </a:r>
            <a:br>
              <a:rPr lang="pl-PL" sz="3100" dirty="0" smtClean="0"/>
            </a:br>
            <a:r>
              <a:rPr lang="pl-PL" sz="3100" dirty="0" smtClean="0"/>
              <a:t>do </a:t>
            </a:r>
            <a:r>
              <a:rPr lang="pl-PL" sz="3100" dirty="0" smtClean="0"/>
              <a:t>konkurencyjności polskich produktów i usług</a:t>
            </a:r>
            <a:r>
              <a:rPr lang="pl-PL" sz="3100" dirty="0" smtClean="0"/>
              <a:t>.</a:t>
            </a:r>
            <a:r>
              <a:rPr lang="pl-PL" sz="2200" dirty="0" smtClean="0"/>
              <a:t/>
            </a:r>
            <a:br>
              <a:rPr lang="pl-PL" sz="2200" dirty="0" smtClean="0"/>
            </a:br>
            <a:r>
              <a:rPr lang="pl-PL" sz="2200" dirty="0" smtClean="0"/>
              <a:t/>
            </a:r>
            <a:br>
              <a:rPr lang="pl-PL" sz="2200" dirty="0" smtClean="0"/>
            </a:br>
            <a:r>
              <a:rPr lang="pl-PL" sz="2700" b="1" dirty="0" smtClean="0"/>
              <a:t>Normalizacja prowadzona jest w celu: </a:t>
            </a:r>
            <a:r>
              <a:rPr lang="pl-PL" sz="2700" dirty="0" smtClean="0"/>
              <a:t>racjonalizacji produkcji </a:t>
            </a:r>
            <a:r>
              <a:rPr lang="pl-PL" sz="2700" dirty="0" smtClean="0"/>
              <a:t/>
            </a:r>
            <a:br>
              <a:rPr lang="pl-PL" sz="2700" dirty="0" smtClean="0"/>
            </a:br>
            <a:r>
              <a:rPr lang="pl-PL" sz="2700" dirty="0" smtClean="0"/>
              <a:t>i </a:t>
            </a:r>
            <a:r>
              <a:rPr lang="pl-PL" sz="2700" dirty="0" smtClean="0"/>
              <a:t>usług poprzez stosowanie uznanych reguł technicznych </a:t>
            </a:r>
            <a:r>
              <a:rPr lang="pl-PL" sz="2700" dirty="0" smtClean="0"/>
              <a:t/>
            </a:r>
            <a:br>
              <a:rPr lang="pl-PL" sz="2700" dirty="0" smtClean="0"/>
            </a:br>
            <a:r>
              <a:rPr lang="pl-PL" sz="2700" dirty="0" smtClean="0"/>
              <a:t>lub </a:t>
            </a:r>
            <a:r>
              <a:rPr lang="pl-PL" sz="2700" dirty="0" smtClean="0"/>
              <a:t>rozwiązań organizacyjnych; usuwania barier technicznych </a:t>
            </a:r>
            <a:r>
              <a:rPr lang="pl-PL" sz="2700" dirty="0" smtClean="0"/>
              <a:t/>
            </a:r>
            <a:br>
              <a:rPr lang="pl-PL" sz="2700" dirty="0" smtClean="0"/>
            </a:br>
            <a:r>
              <a:rPr lang="pl-PL" sz="2700" dirty="0" smtClean="0"/>
              <a:t>w </a:t>
            </a:r>
            <a:r>
              <a:rPr lang="pl-PL" sz="2700" dirty="0" smtClean="0"/>
              <a:t>handlu i zapobiegania ich powstawaniu; </a:t>
            </a:r>
            <a:r>
              <a:rPr lang="pl-PL" sz="2700" b="1" dirty="0" smtClean="0">
                <a:solidFill>
                  <a:srgbClr val="FF0000"/>
                </a:solidFill>
              </a:rPr>
              <a:t>zapewnienia ochrony życia, zdrowia, środowiska </a:t>
            </a:r>
            <a:r>
              <a:rPr lang="pl-PL" sz="2700" dirty="0" smtClean="0"/>
              <a:t>i interesu konsumentów oraz bezpieczeństwa pracy; poprawy funkcjonalności, kompatybilności </a:t>
            </a:r>
            <a:r>
              <a:rPr lang="pl-PL" sz="2700" dirty="0" smtClean="0"/>
              <a:t/>
            </a:r>
            <a:br>
              <a:rPr lang="pl-PL" sz="2700" dirty="0" smtClean="0"/>
            </a:br>
            <a:r>
              <a:rPr lang="pl-PL" sz="2700" dirty="0" smtClean="0"/>
              <a:t>i </a:t>
            </a:r>
            <a:r>
              <a:rPr lang="pl-PL" sz="2700" dirty="0" smtClean="0"/>
              <a:t>zamienności wyrobów, procesów i usług oraz regulowania ich różnorodności; zapewnienia jakości i niezawodności wyrobów, procesów i </a:t>
            </a:r>
            <a:r>
              <a:rPr lang="pl-PL" sz="2700" dirty="0" smtClean="0"/>
              <a:t>usług; działania </a:t>
            </a:r>
            <a:r>
              <a:rPr lang="pl-PL" sz="2700" dirty="0" smtClean="0"/>
              <a:t>na rzecz uwzględnienia interesów krajowych w normalizacji europejskiej i międzynarodowej; ułatwiania porozumiewania się przez określanie terminów, definicji, oznaczeń i symboli do powszechnego stosowania.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/>
          <a:lstStyle/>
          <a:p>
            <a:r>
              <a:rPr lang="pl-PL" dirty="0" smtClean="0"/>
              <a:t>Przydatne strony internetowe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71472" y="3357562"/>
            <a:ext cx="8229600" cy="27146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l-PL" sz="5400" b="1" dirty="0" smtClean="0">
                <a:solidFill>
                  <a:srgbClr val="0070C0"/>
                </a:solidFill>
              </a:rPr>
              <a:t>https://www.pkn.pl/</a:t>
            </a:r>
          </a:p>
          <a:p>
            <a:pPr algn="ctr">
              <a:buNone/>
            </a:pPr>
            <a:r>
              <a:rPr lang="pl-PL" sz="5400" b="1" dirty="0" smtClean="0">
                <a:solidFill>
                  <a:srgbClr val="0070C0"/>
                </a:solidFill>
              </a:rPr>
              <a:t>https://wiedza.pkn.pl/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929718" cy="1143000"/>
          </a:xfrm>
        </p:spPr>
        <p:txBody>
          <a:bodyPr>
            <a:noAutofit/>
          </a:bodyPr>
          <a:lstStyle/>
          <a:p>
            <a:r>
              <a:rPr lang="pl-PL" sz="2800" b="1" dirty="0" smtClean="0"/>
              <a:t>https://wiedza.pkn.pl/web/guest/wyszukiwarka-norm</a:t>
            </a:r>
            <a:endParaRPr lang="pl-PL" sz="28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85786" y="1357298"/>
            <a:ext cx="7647721" cy="5104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208</Words>
  <Application>Microsoft Office PowerPoint</Application>
  <PresentationFormat>Pokaz na ekranie (4:3)</PresentationFormat>
  <Paragraphs>44</Paragraphs>
  <Slides>14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14</vt:i4>
      </vt:variant>
    </vt:vector>
  </HeadingPairs>
  <TitlesOfParts>
    <vt:vector size="15" baseType="lpstr">
      <vt:lpstr>Motyw pakietu Office</vt:lpstr>
      <vt:lpstr>Slajd 1</vt:lpstr>
      <vt:lpstr>Piramida potrzeb Maslowa  Karta pracy nr 1</vt:lpstr>
      <vt:lpstr>Z czym kojarzy Ci się wyraz „norma” ?</vt:lpstr>
      <vt:lpstr>Slajd 4</vt:lpstr>
      <vt:lpstr>Slajd 5</vt:lpstr>
      <vt:lpstr>Slajd 6</vt:lpstr>
      <vt:lpstr>Normalizacja odgrywa istotną rolę w gospodarce rynkowej - jest gwarancją jakości i przyczynia się  do konkurencyjności polskich produktów i usług.  Normalizacja prowadzona jest w celu: racjonalizacji produkcji  i usług poprzez stosowanie uznanych reguł technicznych  lub rozwiązań organizacyjnych; usuwania barier technicznych  w handlu i zapobiegania ich powstawaniu; zapewnienia ochrony życia, zdrowia, środowiska i interesu konsumentów oraz bezpieczeństwa pracy; poprawy funkcjonalności, kompatybilności  i zamienności wyrobów, procesów i usług oraz regulowania ich różnorodności; zapewnienia jakości i niezawodności wyrobów, procesów i usług; działania na rzecz uwzględnienia interesów krajowych w normalizacji europejskiej i międzynarodowej; ułatwiania porozumiewania się przez określanie terminów, definicji, oznaczeń i symboli do powszechnego stosowania. </vt:lpstr>
      <vt:lpstr>Przydatne strony internetowe</vt:lpstr>
      <vt:lpstr>https://wiedza.pkn.pl/web/guest/wyszukiwarka-norm</vt:lpstr>
      <vt:lpstr>Slajd 10</vt:lpstr>
      <vt:lpstr>Slajd 11</vt:lpstr>
      <vt:lpstr>Ćwiczenie</vt:lpstr>
      <vt:lpstr>Slajd 13</vt:lpstr>
      <vt:lpstr>Slajd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Aneta</dc:creator>
  <cp:lastModifiedBy>Aneta</cp:lastModifiedBy>
  <cp:revision>49</cp:revision>
  <dcterms:created xsi:type="dcterms:W3CDTF">2018-01-24T19:45:58Z</dcterms:created>
  <dcterms:modified xsi:type="dcterms:W3CDTF">2018-01-27T20:23:24Z</dcterms:modified>
</cp:coreProperties>
</file>