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6"/>
  </p:notesMasterIdLst>
  <p:sldIdLst>
    <p:sldId id="256" r:id="rId2"/>
    <p:sldId id="270" r:id="rId3"/>
    <p:sldId id="271" r:id="rId4"/>
    <p:sldId id="258" r:id="rId5"/>
    <p:sldId id="273" r:id="rId6"/>
    <p:sldId id="275" r:id="rId7"/>
    <p:sldId id="276" r:id="rId8"/>
    <p:sldId id="267" r:id="rId9"/>
    <p:sldId id="277" r:id="rId10"/>
    <p:sldId id="278" r:id="rId11"/>
    <p:sldId id="279" r:id="rId12"/>
    <p:sldId id="280" r:id="rId13"/>
    <p:sldId id="281" r:id="rId14"/>
    <p:sldId id="272" r:id="rId15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image" Target="../media/image3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FDEFF6-C25F-490A-9911-0AD7F5E9EF20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E95F4500-3615-43A0-B8FE-F337D084FF35}" type="pres">
      <dgm:prSet presAssocID="{A2FDEFF6-C25F-490A-9911-0AD7F5E9EF20}" presName="composite" presStyleCnt="0">
        <dgm:presLayoutVars>
          <dgm:chMax val="3"/>
          <dgm:animLvl val="lvl"/>
          <dgm:resizeHandles val="exact"/>
        </dgm:presLayoutVars>
      </dgm:prSet>
      <dgm:spPr/>
    </dgm:pt>
  </dgm:ptLst>
  <dgm:cxnLst>
    <dgm:cxn modelId="{5D0DBD39-9B75-48DE-8114-9CAF8C5A0D43}" type="presOf" srcId="{A2FDEFF6-C25F-490A-9911-0AD7F5E9EF20}" destId="{E95F4500-3615-43A0-B8FE-F337D084FF35}" srcOrd="0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E5CC00-5F91-4AA3-A762-84486CC0A26A}" type="doc">
      <dgm:prSet loTypeId="urn:microsoft.com/office/officeart/2005/8/layout/vList4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l-PL"/>
        </a:p>
      </dgm:t>
    </dgm:pt>
    <dgm:pt modelId="{0AAABC45-C129-4DD7-B157-A5CB795AA522}">
      <dgm:prSet phldrT="[Tekst]"/>
      <dgm:spPr/>
      <dgm:t>
        <a:bodyPr/>
        <a:lstStyle/>
        <a:p>
          <a:r>
            <a:rPr lang="pl-PL" dirty="0" smtClean="0"/>
            <a:t>Na etapie planowania:</a:t>
          </a:r>
          <a:endParaRPr lang="pl-PL" dirty="0"/>
        </a:p>
      </dgm:t>
    </dgm:pt>
    <dgm:pt modelId="{E628BD10-2739-46BF-9FD4-F3189DAF357B}" type="parTrans" cxnId="{CD0D8877-6B8C-42FE-914E-D8C25BBC29AA}">
      <dgm:prSet/>
      <dgm:spPr/>
      <dgm:t>
        <a:bodyPr/>
        <a:lstStyle/>
        <a:p>
          <a:endParaRPr lang="pl-PL"/>
        </a:p>
      </dgm:t>
    </dgm:pt>
    <dgm:pt modelId="{7856445D-32DF-4C26-B89F-1125B3C6D0A3}" type="sibTrans" cxnId="{CD0D8877-6B8C-42FE-914E-D8C25BBC29AA}">
      <dgm:prSet/>
      <dgm:spPr/>
      <dgm:t>
        <a:bodyPr/>
        <a:lstStyle/>
        <a:p>
          <a:endParaRPr lang="pl-PL"/>
        </a:p>
      </dgm:t>
    </dgm:pt>
    <dgm:pt modelId="{30AB4E16-9495-47FF-B761-9CA6C14C798A}">
      <dgm:prSet phldrT="[Tekst]"/>
      <dgm:spPr/>
      <dgm:t>
        <a:bodyPr/>
        <a:lstStyle/>
        <a:p>
          <a:r>
            <a:rPr lang="pl-PL" dirty="0" smtClean="0"/>
            <a:t>……………………………………......</a:t>
          </a:r>
          <a:endParaRPr lang="pl-PL" dirty="0"/>
        </a:p>
      </dgm:t>
    </dgm:pt>
    <dgm:pt modelId="{ABBCB52E-1248-445F-8A7C-EB113090EBFE}" type="parTrans" cxnId="{E1741D06-16E0-4320-8540-FE87195980D4}">
      <dgm:prSet/>
      <dgm:spPr/>
      <dgm:t>
        <a:bodyPr/>
        <a:lstStyle/>
        <a:p>
          <a:endParaRPr lang="pl-PL"/>
        </a:p>
      </dgm:t>
    </dgm:pt>
    <dgm:pt modelId="{8A5ABED9-107D-4857-B7FF-F031CD5AAAFD}" type="sibTrans" cxnId="{E1741D06-16E0-4320-8540-FE87195980D4}">
      <dgm:prSet/>
      <dgm:spPr/>
      <dgm:t>
        <a:bodyPr/>
        <a:lstStyle/>
        <a:p>
          <a:endParaRPr lang="pl-PL"/>
        </a:p>
      </dgm:t>
    </dgm:pt>
    <dgm:pt modelId="{C7F2A4C4-C9FE-4626-80BA-DA81A83ECE21}">
      <dgm:prSet phldrT="[Tekst]"/>
      <dgm:spPr/>
      <dgm:t>
        <a:bodyPr/>
        <a:lstStyle/>
        <a:p>
          <a:r>
            <a:rPr lang="pl-PL" dirty="0" smtClean="0"/>
            <a:t>……………………………………......</a:t>
          </a:r>
          <a:endParaRPr lang="pl-PL" dirty="0"/>
        </a:p>
      </dgm:t>
    </dgm:pt>
    <dgm:pt modelId="{96D1091B-3292-456D-A7EB-B5EC3C56D485}" type="parTrans" cxnId="{51E348C2-B9E5-4395-BED3-F8BA9B801C82}">
      <dgm:prSet/>
      <dgm:spPr/>
      <dgm:t>
        <a:bodyPr/>
        <a:lstStyle/>
        <a:p>
          <a:endParaRPr lang="pl-PL"/>
        </a:p>
      </dgm:t>
    </dgm:pt>
    <dgm:pt modelId="{929DEFC0-93DE-4275-B61E-6FBFAC5B71AC}" type="sibTrans" cxnId="{51E348C2-B9E5-4395-BED3-F8BA9B801C82}">
      <dgm:prSet/>
      <dgm:spPr/>
      <dgm:t>
        <a:bodyPr/>
        <a:lstStyle/>
        <a:p>
          <a:endParaRPr lang="pl-PL"/>
        </a:p>
      </dgm:t>
    </dgm:pt>
    <dgm:pt modelId="{00B7E57A-53E9-447D-B6A5-CC56B2CFEFEE}">
      <dgm:prSet phldrT="[Tekst]"/>
      <dgm:spPr/>
      <dgm:t>
        <a:bodyPr/>
        <a:lstStyle/>
        <a:p>
          <a:r>
            <a:rPr lang="pl-PL" dirty="0" smtClean="0"/>
            <a:t>Na etapie użytkowania:</a:t>
          </a:r>
          <a:endParaRPr lang="pl-PL" dirty="0"/>
        </a:p>
      </dgm:t>
    </dgm:pt>
    <dgm:pt modelId="{2997EA94-7C8A-476A-B3AC-4CDF1AFE8439}" type="parTrans" cxnId="{FF557A06-3A74-4914-BF34-03F9A82D5DD7}">
      <dgm:prSet/>
      <dgm:spPr/>
      <dgm:t>
        <a:bodyPr/>
        <a:lstStyle/>
        <a:p>
          <a:endParaRPr lang="pl-PL"/>
        </a:p>
      </dgm:t>
    </dgm:pt>
    <dgm:pt modelId="{DAC3F26D-B824-497D-8E78-38303128D39D}" type="sibTrans" cxnId="{FF557A06-3A74-4914-BF34-03F9A82D5DD7}">
      <dgm:prSet/>
      <dgm:spPr/>
      <dgm:t>
        <a:bodyPr/>
        <a:lstStyle/>
        <a:p>
          <a:endParaRPr lang="pl-PL"/>
        </a:p>
      </dgm:t>
    </dgm:pt>
    <dgm:pt modelId="{15B6B14F-EEED-4B22-A922-27D8A1447540}">
      <dgm:prSet phldrT="[Tekst]"/>
      <dgm:spPr/>
      <dgm:t>
        <a:bodyPr/>
        <a:lstStyle/>
        <a:p>
          <a:r>
            <a:rPr lang="pl-PL" dirty="0" smtClean="0"/>
            <a:t>……………………………………......</a:t>
          </a:r>
          <a:endParaRPr lang="pl-PL" dirty="0"/>
        </a:p>
      </dgm:t>
    </dgm:pt>
    <dgm:pt modelId="{B77BC9C2-E135-48B0-9976-D9E73F6D9867}" type="parTrans" cxnId="{E337D0DE-74FD-43FD-94B5-0BA9AFC0C351}">
      <dgm:prSet/>
      <dgm:spPr/>
      <dgm:t>
        <a:bodyPr/>
        <a:lstStyle/>
        <a:p>
          <a:endParaRPr lang="pl-PL"/>
        </a:p>
      </dgm:t>
    </dgm:pt>
    <dgm:pt modelId="{67616AB5-5D0B-4725-B30C-94F2E37E66C4}" type="sibTrans" cxnId="{E337D0DE-74FD-43FD-94B5-0BA9AFC0C351}">
      <dgm:prSet/>
      <dgm:spPr/>
      <dgm:t>
        <a:bodyPr/>
        <a:lstStyle/>
        <a:p>
          <a:endParaRPr lang="pl-PL"/>
        </a:p>
      </dgm:t>
    </dgm:pt>
    <dgm:pt modelId="{7EB84845-ED81-43D4-8E7B-6F0FCE97DD42}">
      <dgm:prSet phldrT="[Tekst]"/>
      <dgm:spPr/>
      <dgm:t>
        <a:bodyPr/>
        <a:lstStyle/>
        <a:p>
          <a:r>
            <a:rPr lang="pl-PL" dirty="0" smtClean="0"/>
            <a:t>……………………………………......</a:t>
          </a:r>
          <a:endParaRPr lang="pl-PL" dirty="0"/>
        </a:p>
      </dgm:t>
    </dgm:pt>
    <dgm:pt modelId="{C6412F2E-4853-46B7-89B1-7A521C8F3E97}" type="parTrans" cxnId="{0931FAE9-F5DD-43D3-B243-105EA6A43FA5}">
      <dgm:prSet/>
      <dgm:spPr/>
      <dgm:t>
        <a:bodyPr/>
        <a:lstStyle/>
        <a:p>
          <a:endParaRPr lang="pl-PL"/>
        </a:p>
      </dgm:t>
    </dgm:pt>
    <dgm:pt modelId="{48B0F999-E8C1-42AF-9B99-DFFA1586C94D}" type="sibTrans" cxnId="{0931FAE9-F5DD-43D3-B243-105EA6A43FA5}">
      <dgm:prSet/>
      <dgm:spPr/>
      <dgm:t>
        <a:bodyPr/>
        <a:lstStyle/>
        <a:p>
          <a:endParaRPr lang="pl-PL"/>
        </a:p>
      </dgm:t>
    </dgm:pt>
    <dgm:pt modelId="{8F00BA7F-2B7A-47E1-8FC1-B5EBF10C037B}">
      <dgm:prSet phldrT="[Tekst]"/>
      <dgm:spPr/>
      <dgm:t>
        <a:bodyPr/>
        <a:lstStyle/>
        <a:p>
          <a:r>
            <a:rPr lang="pl-PL" dirty="0" smtClean="0"/>
            <a:t>Na etapie remontów i rozbiórki:</a:t>
          </a:r>
          <a:endParaRPr lang="pl-PL" dirty="0"/>
        </a:p>
      </dgm:t>
    </dgm:pt>
    <dgm:pt modelId="{F24C7AA1-CEA3-4DD4-987E-E5754D489330}" type="parTrans" cxnId="{64B30AD7-95C3-4D95-A1AF-6651C2189D93}">
      <dgm:prSet/>
      <dgm:spPr/>
      <dgm:t>
        <a:bodyPr/>
        <a:lstStyle/>
        <a:p>
          <a:endParaRPr lang="pl-PL"/>
        </a:p>
      </dgm:t>
    </dgm:pt>
    <dgm:pt modelId="{14259829-8914-4599-8779-DD415A2AFD7A}" type="sibTrans" cxnId="{64B30AD7-95C3-4D95-A1AF-6651C2189D93}">
      <dgm:prSet/>
      <dgm:spPr/>
      <dgm:t>
        <a:bodyPr/>
        <a:lstStyle/>
        <a:p>
          <a:endParaRPr lang="pl-PL"/>
        </a:p>
      </dgm:t>
    </dgm:pt>
    <dgm:pt modelId="{F5896D3E-0F88-4861-BFB9-810CD4A1DE90}">
      <dgm:prSet phldrT="[Tekst]"/>
      <dgm:spPr/>
      <dgm:t>
        <a:bodyPr/>
        <a:lstStyle/>
        <a:p>
          <a:r>
            <a:rPr lang="pl-PL" dirty="0" smtClean="0"/>
            <a:t>……………………………………......</a:t>
          </a:r>
          <a:endParaRPr lang="pl-PL" dirty="0"/>
        </a:p>
      </dgm:t>
    </dgm:pt>
    <dgm:pt modelId="{16229221-2A69-43FE-909C-1DE21C20E662}" type="parTrans" cxnId="{98949FDB-B0E7-41FF-9D1C-DB886B9BC7F6}">
      <dgm:prSet/>
      <dgm:spPr/>
      <dgm:t>
        <a:bodyPr/>
        <a:lstStyle/>
        <a:p>
          <a:endParaRPr lang="pl-PL"/>
        </a:p>
      </dgm:t>
    </dgm:pt>
    <dgm:pt modelId="{1B5182A9-3EFF-4C78-B026-36D39EC852F3}" type="sibTrans" cxnId="{98949FDB-B0E7-41FF-9D1C-DB886B9BC7F6}">
      <dgm:prSet/>
      <dgm:spPr/>
      <dgm:t>
        <a:bodyPr/>
        <a:lstStyle/>
        <a:p>
          <a:endParaRPr lang="pl-PL"/>
        </a:p>
      </dgm:t>
    </dgm:pt>
    <dgm:pt modelId="{32078E6A-16F7-4324-B8C6-D6361A07AC37}">
      <dgm:prSet phldrT="[Tekst]"/>
      <dgm:spPr/>
      <dgm:t>
        <a:bodyPr/>
        <a:lstStyle/>
        <a:p>
          <a:r>
            <a:rPr lang="pl-PL" dirty="0" smtClean="0"/>
            <a:t>……………………………………......</a:t>
          </a:r>
          <a:endParaRPr lang="pl-PL" dirty="0"/>
        </a:p>
      </dgm:t>
    </dgm:pt>
    <dgm:pt modelId="{1DF82C36-96E9-4759-8109-AC34ECE9999D}" type="parTrans" cxnId="{0E7845B9-B8BC-4CBD-8EDB-1FDB897B3B30}">
      <dgm:prSet/>
      <dgm:spPr/>
      <dgm:t>
        <a:bodyPr/>
        <a:lstStyle/>
        <a:p>
          <a:endParaRPr lang="pl-PL"/>
        </a:p>
      </dgm:t>
    </dgm:pt>
    <dgm:pt modelId="{5325FADD-A5F5-428E-A807-481B1C580DB8}" type="sibTrans" cxnId="{0E7845B9-B8BC-4CBD-8EDB-1FDB897B3B30}">
      <dgm:prSet/>
      <dgm:spPr/>
      <dgm:t>
        <a:bodyPr/>
        <a:lstStyle/>
        <a:p>
          <a:endParaRPr lang="pl-PL"/>
        </a:p>
      </dgm:t>
    </dgm:pt>
    <dgm:pt modelId="{7107BD24-725A-44BE-8F9F-3ACCAA8CA7AC}">
      <dgm:prSet phldrT="[Tekst]"/>
      <dgm:spPr/>
      <dgm:t>
        <a:bodyPr/>
        <a:lstStyle/>
        <a:p>
          <a:r>
            <a:rPr lang="pl-PL" dirty="0" smtClean="0"/>
            <a:t>……………………………………......</a:t>
          </a:r>
          <a:endParaRPr lang="pl-PL" dirty="0"/>
        </a:p>
      </dgm:t>
    </dgm:pt>
    <dgm:pt modelId="{3C050D97-6422-4663-9B90-53DEFABB43A6}" type="parTrans" cxnId="{3408BB4C-8C4A-4695-B02A-F091DF1A459E}">
      <dgm:prSet/>
      <dgm:spPr/>
      <dgm:t>
        <a:bodyPr/>
        <a:lstStyle/>
        <a:p>
          <a:endParaRPr lang="pl-PL"/>
        </a:p>
      </dgm:t>
    </dgm:pt>
    <dgm:pt modelId="{F1CC4CB9-353E-4EB0-AD38-6D869BA67437}" type="sibTrans" cxnId="{3408BB4C-8C4A-4695-B02A-F091DF1A459E}">
      <dgm:prSet/>
      <dgm:spPr/>
      <dgm:t>
        <a:bodyPr/>
        <a:lstStyle/>
        <a:p>
          <a:endParaRPr lang="pl-PL"/>
        </a:p>
      </dgm:t>
    </dgm:pt>
    <dgm:pt modelId="{30EA85FF-1918-4932-A007-99AAF2A951F7}">
      <dgm:prSet phldrT="[Tekst]"/>
      <dgm:spPr/>
      <dgm:t>
        <a:bodyPr/>
        <a:lstStyle/>
        <a:p>
          <a:r>
            <a:rPr lang="pl-PL" dirty="0" smtClean="0"/>
            <a:t>……………………………………......</a:t>
          </a:r>
          <a:endParaRPr lang="pl-PL" dirty="0"/>
        </a:p>
      </dgm:t>
    </dgm:pt>
    <dgm:pt modelId="{4AC16FDF-565B-466D-845F-5E4A161DACFA}" type="parTrans" cxnId="{3AF83F27-C4A9-4EBC-A2E9-FC5C1CA98FAC}">
      <dgm:prSet/>
      <dgm:spPr/>
      <dgm:t>
        <a:bodyPr/>
        <a:lstStyle/>
        <a:p>
          <a:endParaRPr lang="pl-PL"/>
        </a:p>
      </dgm:t>
    </dgm:pt>
    <dgm:pt modelId="{BB2E6B0E-140C-4534-9CDB-1B640281BD53}" type="sibTrans" cxnId="{3AF83F27-C4A9-4EBC-A2E9-FC5C1CA98FAC}">
      <dgm:prSet/>
      <dgm:spPr/>
      <dgm:t>
        <a:bodyPr/>
        <a:lstStyle/>
        <a:p>
          <a:endParaRPr lang="pl-PL"/>
        </a:p>
      </dgm:t>
    </dgm:pt>
    <dgm:pt modelId="{2CD294C3-5889-49CF-91DD-3E34E9930406}" type="pres">
      <dgm:prSet presAssocID="{25E5CC00-5F91-4AA3-A762-84486CC0A26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F0742C76-FFC7-4598-8673-52F55E5ABCF4}" type="pres">
      <dgm:prSet presAssocID="{0AAABC45-C129-4DD7-B157-A5CB795AA522}" presName="comp" presStyleCnt="0"/>
      <dgm:spPr/>
    </dgm:pt>
    <dgm:pt modelId="{E0A22E2C-B2D0-4E49-A9E7-D920B76AE6F1}" type="pres">
      <dgm:prSet presAssocID="{0AAABC45-C129-4DD7-B157-A5CB795AA522}" presName="box" presStyleLbl="node1" presStyleIdx="0" presStyleCnt="3"/>
      <dgm:spPr/>
      <dgm:t>
        <a:bodyPr/>
        <a:lstStyle/>
        <a:p>
          <a:endParaRPr lang="pl-PL"/>
        </a:p>
      </dgm:t>
    </dgm:pt>
    <dgm:pt modelId="{039374C4-B30F-4695-9B4E-E81A2B286E3C}" type="pres">
      <dgm:prSet presAssocID="{0AAABC45-C129-4DD7-B157-A5CB795AA522}" presName="img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481214F8-6744-4520-86F2-AED935C7BCC0}" type="pres">
      <dgm:prSet presAssocID="{0AAABC45-C129-4DD7-B157-A5CB795AA522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0232059-4324-41CA-8A0C-C14DF72D58FA}" type="pres">
      <dgm:prSet presAssocID="{7856445D-32DF-4C26-B89F-1125B3C6D0A3}" presName="spacer" presStyleCnt="0"/>
      <dgm:spPr/>
    </dgm:pt>
    <dgm:pt modelId="{C2DE94C5-ED59-4E31-B687-9AD6835968A7}" type="pres">
      <dgm:prSet presAssocID="{00B7E57A-53E9-447D-B6A5-CC56B2CFEFEE}" presName="comp" presStyleCnt="0"/>
      <dgm:spPr/>
    </dgm:pt>
    <dgm:pt modelId="{7BDCAAA6-776A-40F2-A218-DFF7C47A737C}" type="pres">
      <dgm:prSet presAssocID="{00B7E57A-53E9-447D-B6A5-CC56B2CFEFEE}" presName="box" presStyleLbl="node1" presStyleIdx="1" presStyleCnt="3"/>
      <dgm:spPr/>
      <dgm:t>
        <a:bodyPr/>
        <a:lstStyle/>
        <a:p>
          <a:endParaRPr lang="pl-PL"/>
        </a:p>
      </dgm:t>
    </dgm:pt>
    <dgm:pt modelId="{2BBC1B9E-1576-4086-BB93-641C4B74ABB4}" type="pres">
      <dgm:prSet presAssocID="{00B7E57A-53E9-447D-B6A5-CC56B2CFEFEE}" presName="img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  <dgm:t>
        <a:bodyPr/>
        <a:lstStyle/>
        <a:p>
          <a:endParaRPr lang="pl-PL"/>
        </a:p>
      </dgm:t>
    </dgm:pt>
    <dgm:pt modelId="{ACC918BB-E63A-48B1-858F-895B5E967EFE}" type="pres">
      <dgm:prSet presAssocID="{00B7E57A-53E9-447D-B6A5-CC56B2CFEFEE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1DB4932A-94BC-4728-8D49-FAB1980A1291}" type="pres">
      <dgm:prSet presAssocID="{DAC3F26D-B824-497D-8E78-38303128D39D}" presName="spacer" presStyleCnt="0"/>
      <dgm:spPr/>
    </dgm:pt>
    <dgm:pt modelId="{4C8C96FA-EEB2-46ED-9586-93A3E66E2ABE}" type="pres">
      <dgm:prSet presAssocID="{8F00BA7F-2B7A-47E1-8FC1-B5EBF10C037B}" presName="comp" presStyleCnt="0"/>
      <dgm:spPr/>
    </dgm:pt>
    <dgm:pt modelId="{2F13D25E-E291-4428-820C-F4C27F5514FB}" type="pres">
      <dgm:prSet presAssocID="{8F00BA7F-2B7A-47E1-8FC1-B5EBF10C037B}" presName="box" presStyleLbl="node1" presStyleIdx="2" presStyleCnt="3"/>
      <dgm:spPr/>
      <dgm:t>
        <a:bodyPr/>
        <a:lstStyle/>
        <a:p>
          <a:endParaRPr lang="pl-PL"/>
        </a:p>
      </dgm:t>
    </dgm:pt>
    <dgm:pt modelId="{35FFA86D-38CB-4165-A17B-B7E377948797}" type="pres">
      <dgm:prSet presAssocID="{8F00BA7F-2B7A-47E1-8FC1-B5EBF10C037B}" presName="img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E1E6909F-A168-40BD-8119-62DA16709F34}" type="pres">
      <dgm:prSet presAssocID="{8F00BA7F-2B7A-47E1-8FC1-B5EBF10C037B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CD0D8877-6B8C-42FE-914E-D8C25BBC29AA}" srcId="{25E5CC00-5F91-4AA3-A762-84486CC0A26A}" destId="{0AAABC45-C129-4DD7-B157-A5CB795AA522}" srcOrd="0" destOrd="0" parTransId="{E628BD10-2739-46BF-9FD4-F3189DAF357B}" sibTransId="{7856445D-32DF-4C26-B89F-1125B3C6D0A3}"/>
    <dgm:cxn modelId="{B7A13C66-C218-43E3-935A-C5895410D3C8}" type="presOf" srcId="{32078E6A-16F7-4324-B8C6-D6361A07AC37}" destId="{E1E6909F-A168-40BD-8119-62DA16709F34}" srcOrd="1" destOrd="2" presId="urn:microsoft.com/office/officeart/2005/8/layout/vList4"/>
    <dgm:cxn modelId="{51E348C2-B9E5-4395-BED3-F8BA9B801C82}" srcId="{0AAABC45-C129-4DD7-B157-A5CB795AA522}" destId="{C7F2A4C4-C9FE-4626-80BA-DA81A83ECE21}" srcOrd="1" destOrd="0" parTransId="{96D1091B-3292-456D-A7EB-B5EC3C56D485}" sibTransId="{929DEFC0-93DE-4275-B61E-6FBFAC5B71AC}"/>
    <dgm:cxn modelId="{0931FAE9-F5DD-43D3-B243-105EA6A43FA5}" srcId="{00B7E57A-53E9-447D-B6A5-CC56B2CFEFEE}" destId="{7EB84845-ED81-43D4-8E7B-6F0FCE97DD42}" srcOrd="1" destOrd="0" parTransId="{C6412F2E-4853-46B7-89B1-7A521C8F3E97}" sibTransId="{48B0F999-E8C1-42AF-9B99-DFFA1586C94D}"/>
    <dgm:cxn modelId="{D320662E-FB26-4E4E-9A90-F3EE8F4DC87E}" type="presOf" srcId="{7EB84845-ED81-43D4-8E7B-6F0FCE97DD42}" destId="{ACC918BB-E63A-48B1-858F-895B5E967EFE}" srcOrd="1" destOrd="2" presId="urn:microsoft.com/office/officeart/2005/8/layout/vList4"/>
    <dgm:cxn modelId="{AD19270A-D509-4447-8649-EBEC8B6F5509}" type="presOf" srcId="{0AAABC45-C129-4DD7-B157-A5CB795AA522}" destId="{481214F8-6744-4520-86F2-AED935C7BCC0}" srcOrd="1" destOrd="0" presId="urn:microsoft.com/office/officeart/2005/8/layout/vList4"/>
    <dgm:cxn modelId="{3408BB4C-8C4A-4695-B02A-F091DF1A459E}" srcId="{00B7E57A-53E9-447D-B6A5-CC56B2CFEFEE}" destId="{7107BD24-725A-44BE-8F9F-3ACCAA8CA7AC}" srcOrd="2" destOrd="0" parTransId="{3C050D97-6422-4663-9B90-53DEFABB43A6}" sibTransId="{F1CC4CB9-353E-4EB0-AD38-6D869BA67437}"/>
    <dgm:cxn modelId="{D180B564-527E-4A2D-B5C1-7E251FD8ECDB}" type="presOf" srcId="{F5896D3E-0F88-4861-BFB9-810CD4A1DE90}" destId="{E1E6909F-A168-40BD-8119-62DA16709F34}" srcOrd="1" destOrd="1" presId="urn:microsoft.com/office/officeart/2005/8/layout/vList4"/>
    <dgm:cxn modelId="{557FDDBB-6247-40A6-8EE3-6745437977F7}" type="presOf" srcId="{30EA85FF-1918-4932-A007-99AAF2A951F7}" destId="{2F13D25E-E291-4428-820C-F4C27F5514FB}" srcOrd="0" destOrd="3" presId="urn:microsoft.com/office/officeart/2005/8/layout/vList4"/>
    <dgm:cxn modelId="{3EF64C57-40B7-415C-BF63-914006F958B7}" type="presOf" srcId="{30EA85FF-1918-4932-A007-99AAF2A951F7}" destId="{E1E6909F-A168-40BD-8119-62DA16709F34}" srcOrd="1" destOrd="3" presId="urn:microsoft.com/office/officeart/2005/8/layout/vList4"/>
    <dgm:cxn modelId="{1EB167D0-4A32-43DE-A853-A8DE5E21AB86}" type="presOf" srcId="{8F00BA7F-2B7A-47E1-8FC1-B5EBF10C037B}" destId="{E1E6909F-A168-40BD-8119-62DA16709F34}" srcOrd="1" destOrd="0" presId="urn:microsoft.com/office/officeart/2005/8/layout/vList4"/>
    <dgm:cxn modelId="{15109702-B665-4021-8FFD-74736E1CCC0B}" type="presOf" srcId="{30AB4E16-9495-47FF-B761-9CA6C14C798A}" destId="{481214F8-6744-4520-86F2-AED935C7BCC0}" srcOrd="1" destOrd="1" presId="urn:microsoft.com/office/officeart/2005/8/layout/vList4"/>
    <dgm:cxn modelId="{64B30AD7-95C3-4D95-A1AF-6651C2189D93}" srcId="{25E5CC00-5F91-4AA3-A762-84486CC0A26A}" destId="{8F00BA7F-2B7A-47E1-8FC1-B5EBF10C037B}" srcOrd="2" destOrd="0" parTransId="{F24C7AA1-CEA3-4DD4-987E-E5754D489330}" sibTransId="{14259829-8914-4599-8779-DD415A2AFD7A}"/>
    <dgm:cxn modelId="{E1741D06-16E0-4320-8540-FE87195980D4}" srcId="{0AAABC45-C129-4DD7-B157-A5CB795AA522}" destId="{30AB4E16-9495-47FF-B761-9CA6C14C798A}" srcOrd="0" destOrd="0" parTransId="{ABBCB52E-1248-445F-8A7C-EB113090EBFE}" sibTransId="{8A5ABED9-107D-4857-B7FF-F031CD5AAAFD}"/>
    <dgm:cxn modelId="{3CD631BD-535E-4BE0-B36B-2F90AC3B6044}" type="presOf" srcId="{25E5CC00-5F91-4AA3-A762-84486CC0A26A}" destId="{2CD294C3-5889-49CF-91DD-3E34E9930406}" srcOrd="0" destOrd="0" presId="urn:microsoft.com/office/officeart/2005/8/layout/vList4"/>
    <dgm:cxn modelId="{8B7599E8-5145-490F-96CF-6BAC5EE57F26}" type="presOf" srcId="{8F00BA7F-2B7A-47E1-8FC1-B5EBF10C037B}" destId="{2F13D25E-E291-4428-820C-F4C27F5514FB}" srcOrd="0" destOrd="0" presId="urn:microsoft.com/office/officeart/2005/8/layout/vList4"/>
    <dgm:cxn modelId="{3BDDBD68-160D-40C0-9112-783520E8D0B0}" type="presOf" srcId="{C7F2A4C4-C9FE-4626-80BA-DA81A83ECE21}" destId="{E0A22E2C-B2D0-4E49-A9E7-D920B76AE6F1}" srcOrd="0" destOrd="2" presId="urn:microsoft.com/office/officeart/2005/8/layout/vList4"/>
    <dgm:cxn modelId="{294BBAE0-132B-4D93-A436-04630544BF47}" type="presOf" srcId="{00B7E57A-53E9-447D-B6A5-CC56B2CFEFEE}" destId="{ACC918BB-E63A-48B1-858F-895B5E967EFE}" srcOrd="1" destOrd="0" presId="urn:microsoft.com/office/officeart/2005/8/layout/vList4"/>
    <dgm:cxn modelId="{E015E6A3-476C-4AE1-A3F0-1148AB4F9C45}" type="presOf" srcId="{15B6B14F-EEED-4B22-A922-27D8A1447540}" destId="{7BDCAAA6-776A-40F2-A218-DFF7C47A737C}" srcOrd="0" destOrd="1" presId="urn:microsoft.com/office/officeart/2005/8/layout/vList4"/>
    <dgm:cxn modelId="{176C1FF0-4BF3-4AA1-A837-BF19E7537678}" type="presOf" srcId="{F5896D3E-0F88-4861-BFB9-810CD4A1DE90}" destId="{2F13D25E-E291-4428-820C-F4C27F5514FB}" srcOrd="0" destOrd="1" presId="urn:microsoft.com/office/officeart/2005/8/layout/vList4"/>
    <dgm:cxn modelId="{3AF83F27-C4A9-4EBC-A2E9-FC5C1CA98FAC}" srcId="{8F00BA7F-2B7A-47E1-8FC1-B5EBF10C037B}" destId="{30EA85FF-1918-4932-A007-99AAF2A951F7}" srcOrd="2" destOrd="0" parTransId="{4AC16FDF-565B-466D-845F-5E4A161DACFA}" sibTransId="{BB2E6B0E-140C-4534-9CDB-1B640281BD53}"/>
    <dgm:cxn modelId="{898B8130-D988-4864-9448-B33E29354D78}" type="presOf" srcId="{32078E6A-16F7-4324-B8C6-D6361A07AC37}" destId="{2F13D25E-E291-4428-820C-F4C27F5514FB}" srcOrd="0" destOrd="2" presId="urn:microsoft.com/office/officeart/2005/8/layout/vList4"/>
    <dgm:cxn modelId="{EECD6ED4-2EB2-4E99-858A-6BEA4AB78305}" type="presOf" srcId="{7107BD24-725A-44BE-8F9F-3ACCAA8CA7AC}" destId="{ACC918BB-E63A-48B1-858F-895B5E967EFE}" srcOrd="1" destOrd="3" presId="urn:microsoft.com/office/officeart/2005/8/layout/vList4"/>
    <dgm:cxn modelId="{ECEBDF46-0A30-4D34-AE9E-E18306494615}" type="presOf" srcId="{15B6B14F-EEED-4B22-A922-27D8A1447540}" destId="{ACC918BB-E63A-48B1-858F-895B5E967EFE}" srcOrd="1" destOrd="1" presId="urn:microsoft.com/office/officeart/2005/8/layout/vList4"/>
    <dgm:cxn modelId="{DA99EAF9-D45B-49C1-9F29-B1D5BD7FD15C}" type="presOf" srcId="{30AB4E16-9495-47FF-B761-9CA6C14C798A}" destId="{E0A22E2C-B2D0-4E49-A9E7-D920B76AE6F1}" srcOrd="0" destOrd="1" presId="urn:microsoft.com/office/officeart/2005/8/layout/vList4"/>
    <dgm:cxn modelId="{98949FDB-B0E7-41FF-9D1C-DB886B9BC7F6}" srcId="{8F00BA7F-2B7A-47E1-8FC1-B5EBF10C037B}" destId="{F5896D3E-0F88-4861-BFB9-810CD4A1DE90}" srcOrd="0" destOrd="0" parTransId="{16229221-2A69-43FE-909C-1DE21C20E662}" sibTransId="{1B5182A9-3EFF-4C78-B026-36D39EC852F3}"/>
    <dgm:cxn modelId="{FF10A15D-F5B1-471C-A6E2-A956B824501C}" type="presOf" srcId="{0AAABC45-C129-4DD7-B157-A5CB795AA522}" destId="{E0A22E2C-B2D0-4E49-A9E7-D920B76AE6F1}" srcOrd="0" destOrd="0" presId="urn:microsoft.com/office/officeart/2005/8/layout/vList4"/>
    <dgm:cxn modelId="{43C64B5C-9430-49E5-B939-D3549D85D384}" type="presOf" srcId="{00B7E57A-53E9-447D-B6A5-CC56B2CFEFEE}" destId="{7BDCAAA6-776A-40F2-A218-DFF7C47A737C}" srcOrd="0" destOrd="0" presId="urn:microsoft.com/office/officeart/2005/8/layout/vList4"/>
    <dgm:cxn modelId="{CC9AD413-0671-4760-B0FB-29A4F7F92658}" type="presOf" srcId="{C7F2A4C4-C9FE-4626-80BA-DA81A83ECE21}" destId="{481214F8-6744-4520-86F2-AED935C7BCC0}" srcOrd="1" destOrd="2" presId="urn:microsoft.com/office/officeart/2005/8/layout/vList4"/>
    <dgm:cxn modelId="{E337D0DE-74FD-43FD-94B5-0BA9AFC0C351}" srcId="{00B7E57A-53E9-447D-B6A5-CC56B2CFEFEE}" destId="{15B6B14F-EEED-4B22-A922-27D8A1447540}" srcOrd="0" destOrd="0" parTransId="{B77BC9C2-E135-48B0-9976-D9E73F6D9867}" sibTransId="{67616AB5-5D0B-4725-B30C-94F2E37E66C4}"/>
    <dgm:cxn modelId="{FF557A06-3A74-4914-BF34-03F9A82D5DD7}" srcId="{25E5CC00-5F91-4AA3-A762-84486CC0A26A}" destId="{00B7E57A-53E9-447D-B6A5-CC56B2CFEFEE}" srcOrd="1" destOrd="0" parTransId="{2997EA94-7C8A-476A-B3AC-4CDF1AFE8439}" sibTransId="{DAC3F26D-B824-497D-8E78-38303128D39D}"/>
    <dgm:cxn modelId="{0AACD023-7DF8-4BD5-84C8-6B2892B40D31}" type="presOf" srcId="{7EB84845-ED81-43D4-8E7B-6F0FCE97DD42}" destId="{7BDCAAA6-776A-40F2-A218-DFF7C47A737C}" srcOrd="0" destOrd="2" presId="urn:microsoft.com/office/officeart/2005/8/layout/vList4"/>
    <dgm:cxn modelId="{0E7845B9-B8BC-4CBD-8EDB-1FDB897B3B30}" srcId="{8F00BA7F-2B7A-47E1-8FC1-B5EBF10C037B}" destId="{32078E6A-16F7-4324-B8C6-D6361A07AC37}" srcOrd="1" destOrd="0" parTransId="{1DF82C36-96E9-4759-8109-AC34ECE9999D}" sibTransId="{5325FADD-A5F5-428E-A807-481B1C580DB8}"/>
    <dgm:cxn modelId="{40608E70-04E3-4C67-BCE1-E674CA4E9BC0}" type="presOf" srcId="{7107BD24-725A-44BE-8F9F-3ACCAA8CA7AC}" destId="{7BDCAAA6-776A-40F2-A218-DFF7C47A737C}" srcOrd="0" destOrd="3" presId="urn:microsoft.com/office/officeart/2005/8/layout/vList4"/>
    <dgm:cxn modelId="{90022E67-D408-4AD5-990D-6848B3D041AE}" type="presParOf" srcId="{2CD294C3-5889-49CF-91DD-3E34E9930406}" destId="{F0742C76-FFC7-4598-8673-52F55E5ABCF4}" srcOrd="0" destOrd="0" presId="urn:microsoft.com/office/officeart/2005/8/layout/vList4"/>
    <dgm:cxn modelId="{60DDD196-E1FD-49E9-894A-738A29469039}" type="presParOf" srcId="{F0742C76-FFC7-4598-8673-52F55E5ABCF4}" destId="{E0A22E2C-B2D0-4E49-A9E7-D920B76AE6F1}" srcOrd="0" destOrd="0" presId="urn:microsoft.com/office/officeart/2005/8/layout/vList4"/>
    <dgm:cxn modelId="{3697E4B9-CE05-4F3F-8672-82E4C880EBFA}" type="presParOf" srcId="{F0742C76-FFC7-4598-8673-52F55E5ABCF4}" destId="{039374C4-B30F-4695-9B4E-E81A2B286E3C}" srcOrd="1" destOrd="0" presId="urn:microsoft.com/office/officeart/2005/8/layout/vList4"/>
    <dgm:cxn modelId="{ABF5FF13-63DC-4B14-83E1-18F0B00172A0}" type="presParOf" srcId="{F0742C76-FFC7-4598-8673-52F55E5ABCF4}" destId="{481214F8-6744-4520-86F2-AED935C7BCC0}" srcOrd="2" destOrd="0" presId="urn:microsoft.com/office/officeart/2005/8/layout/vList4"/>
    <dgm:cxn modelId="{0459311B-76EE-4A4F-BD2C-F7AB83BF8C0C}" type="presParOf" srcId="{2CD294C3-5889-49CF-91DD-3E34E9930406}" destId="{C0232059-4324-41CA-8A0C-C14DF72D58FA}" srcOrd="1" destOrd="0" presId="urn:microsoft.com/office/officeart/2005/8/layout/vList4"/>
    <dgm:cxn modelId="{0020B435-B5B4-476D-B4BF-C94C85CF6434}" type="presParOf" srcId="{2CD294C3-5889-49CF-91DD-3E34E9930406}" destId="{C2DE94C5-ED59-4E31-B687-9AD6835968A7}" srcOrd="2" destOrd="0" presId="urn:microsoft.com/office/officeart/2005/8/layout/vList4"/>
    <dgm:cxn modelId="{EA34D4D9-BFE3-48EC-B59E-6543DC68755A}" type="presParOf" srcId="{C2DE94C5-ED59-4E31-B687-9AD6835968A7}" destId="{7BDCAAA6-776A-40F2-A218-DFF7C47A737C}" srcOrd="0" destOrd="0" presId="urn:microsoft.com/office/officeart/2005/8/layout/vList4"/>
    <dgm:cxn modelId="{517E6DF3-5852-4AFD-994C-589E14D02FDE}" type="presParOf" srcId="{C2DE94C5-ED59-4E31-B687-9AD6835968A7}" destId="{2BBC1B9E-1576-4086-BB93-641C4B74ABB4}" srcOrd="1" destOrd="0" presId="urn:microsoft.com/office/officeart/2005/8/layout/vList4"/>
    <dgm:cxn modelId="{A363BBEB-BD78-47BE-9F2A-9C6D0763D62A}" type="presParOf" srcId="{C2DE94C5-ED59-4E31-B687-9AD6835968A7}" destId="{ACC918BB-E63A-48B1-858F-895B5E967EFE}" srcOrd="2" destOrd="0" presId="urn:microsoft.com/office/officeart/2005/8/layout/vList4"/>
    <dgm:cxn modelId="{1870C50F-7AE1-4532-8A8B-7E44FE86C826}" type="presParOf" srcId="{2CD294C3-5889-49CF-91DD-3E34E9930406}" destId="{1DB4932A-94BC-4728-8D49-FAB1980A1291}" srcOrd="3" destOrd="0" presId="urn:microsoft.com/office/officeart/2005/8/layout/vList4"/>
    <dgm:cxn modelId="{B43A09BE-07C2-4C2B-8B3B-EE7557665DFB}" type="presParOf" srcId="{2CD294C3-5889-49CF-91DD-3E34E9930406}" destId="{4C8C96FA-EEB2-46ED-9586-93A3E66E2ABE}" srcOrd="4" destOrd="0" presId="urn:microsoft.com/office/officeart/2005/8/layout/vList4"/>
    <dgm:cxn modelId="{ED4707F2-BDDD-4A6D-A710-D62FAAF3943E}" type="presParOf" srcId="{4C8C96FA-EEB2-46ED-9586-93A3E66E2ABE}" destId="{2F13D25E-E291-4428-820C-F4C27F5514FB}" srcOrd="0" destOrd="0" presId="urn:microsoft.com/office/officeart/2005/8/layout/vList4"/>
    <dgm:cxn modelId="{5D6114CB-04EC-40FF-B128-54AE9B793DC5}" type="presParOf" srcId="{4C8C96FA-EEB2-46ED-9586-93A3E66E2ABE}" destId="{35FFA86D-38CB-4165-A17B-B7E377948797}" srcOrd="1" destOrd="0" presId="urn:microsoft.com/office/officeart/2005/8/layout/vList4"/>
    <dgm:cxn modelId="{F740B3CC-3765-40C7-8FE7-28C11F3A1C1A}" type="presParOf" srcId="{4C8C96FA-EEB2-46ED-9586-93A3E66E2ABE}" destId="{E1E6909F-A168-40BD-8119-62DA16709F3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2FDEFF6-C25F-490A-9911-0AD7F5E9EF20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E95F4500-3615-43A0-B8FE-F337D084FF35}" type="pres">
      <dgm:prSet presAssocID="{A2FDEFF6-C25F-490A-9911-0AD7F5E9EF20}" presName="composite" presStyleCnt="0">
        <dgm:presLayoutVars>
          <dgm:chMax val="3"/>
          <dgm:animLvl val="lvl"/>
          <dgm:resizeHandles val="exact"/>
        </dgm:presLayoutVars>
      </dgm:prSet>
      <dgm:spPr/>
    </dgm:pt>
  </dgm:ptLst>
  <dgm:cxnLst>
    <dgm:cxn modelId="{904F9B38-EEF2-4461-BF7F-D09545001AAE}" type="presOf" srcId="{A2FDEFF6-C25F-490A-9911-0AD7F5E9EF20}" destId="{E95F4500-3615-43A0-B8FE-F337D084FF35}" srcOrd="0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5E5CC00-5F91-4AA3-A762-84486CC0A26A}" type="doc">
      <dgm:prSet loTypeId="urn:microsoft.com/office/officeart/2005/8/layout/vList4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l-PL"/>
        </a:p>
      </dgm:t>
    </dgm:pt>
    <dgm:pt modelId="{0AAABC45-C129-4DD7-B157-A5CB795AA522}">
      <dgm:prSet phldrT="[Tekst]"/>
      <dgm:spPr/>
      <dgm:t>
        <a:bodyPr/>
        <a:lstStyle/>
        <a:p>
          <a:r>
            <a:rPr lang="pl-PL" dirty="0" smtClean="0"/>
            <a:t>Na etapie planowania:</a:t>
          </a:r>
          <a:endParaRPr lang="pl-PL" dirty="0"/>
        </a:p>
      </dgm:t>
    </dgm:pt>
    <dgm:pt modelId="{E628BD10-2739-46BF-9FD4-F3189DAF357B}" type="parTrans" cxnId="{CD0D8877-6B8C-42FE-914E-D8C25BBC29AA}">
      <dgm:prSet/>
      <dgm:spPr/>
      <dgm:t>
        <a:bodyPr/>
        <a:lstStyle/>
        <a:p>
          <a:endParaRPr lang="pl-PL"/>
        </a:p>
      </dgm:t>
    </dgm:pt>
    <dgm:pt modelId="{7856445D-32DF-4C26-B89F-1125B3C6D0A3}" type="sibTrans" cxnId="{CD0D8877-6B8C-42FE-914E-D8C25BBC29AA}">
      <dgm:prSet/>
      <dgm:spPr/>
      <dgm:t>
        <a:bodyPr/>
        <a:lstStyle/>
        <a:p>
          <a:endParaRPr lang="pl-PL"/>
        </a:p>
      </dgm:t>
    </dgm:pt>
    <dgm:pt modelId="{30AB4E16-9495-47FF-B761-9CA6C14C798A}">
      <dgm:prSet phldrT="[Tekst]"/>
      <dgm:spPr/>
      <dgm:t>
        <a:bodyPr/>
        <a:lstStyle/>
        <a:p>
          <a:r>
            <a:rPr lang="pl-PL" dirty="0" smtClean="0"/>
            <a:t>rozwiązania konstrukcyjne budynku,</a:t>
          </a:r>
          <a:endParaRPr lang="pl-PL" dirty="0"/>
        </a:p>
      </dgm:t>
    </dgm:pt>
    <dgm:pt modelId="{ABBCB52E-1248-445F-8A7C-EB113090EBFE}" type="parTrans" cxnId="{E1741D06-16E0-4320-8540-FE87195980D4}">
      <dgm:prSet/>
      <dgm:spPr/>
      <dgm:t>
        <a:bodyPr/>
        <a:lstStyle/>
        <a:p>
          <a:endParaRPr lang="pl-PL"/>
        </a:p>
      </dgm:t>
    </dgm:pt>
    <dgm:pt modelId="{8A5ABED9-107D-4857-B7FF-F031CD5AAAFD}" type="sibTrans" cxnId="{E1741D06-16E0-4320-8540-FE87195980D4}">
      <dgm:prSet/>
      <dgm:spPr/>
      <dgm:t>
        <a:bodyPr/>
        <a:lstStyle/>
        <a:p>
          <a:endParaRPr lang="pl-PL"/>
        </a:p>
      </dgm:t>
    </dgm:pt>
    <dgm:pt modelId="{C7F2A4C4-C9FE-4626-80BA-DA81A83ECE21}">
      <dgm:prSet phldrT="[Tekst]"/>
      <dgm:spPr/>
      <dgm:t>
        <a:bodyPr/>
        <a:lstStyle/>
        <a:p>
          <a:r>
            <a:rPr lang="pl-PL" dirty="0" smtClean="0"/>
            <a:t>wybór materiałów budowlanych.</a:t>
          </a:r>
          <a:endParaRPr lang="pl-PL" dirty="0"/>
        </a:p>
      </dgm:t>
    </dgm:pt>
    <dgm:pt modelId="{96D1091B-3292-456D-A7EB-B5EC3C56D485}" type="parTrans" cxnId="{51E348C2-B9E5-4395-BED3-F8BA9B801C82}">
      <dgm:prSet/>
      <dgm:spPr/>
      <dgm:t>
        <a:bodyPr/>
        <a:lstStyle/>
        <a:p>
          <a:endParaRPr lang="pl-PL"/>
        </a:p>
      </dgm:t>
    </dgm:pt>
    <dgm:pt modelId="{929DEFC0-93DE-4275-B61E-6FBFAC5B71AC}" type="sibTrans" cxnId="{51E348C2-B9E5-4395-BED3-F8BA9B801C82}">
      <dgm:prSet/>
      <dgm:spPr/>
      <dgm:t>
        <a:bodyPr/>
        <a:lstStyle/>
        <a:p>
          <a:endParaRPr lang="pl-PL"/>
        </a:p>
      </dgm:t>
    </dgm:pt>
    <dgm:pt modelId="{00B7E57A-53E9-447D-B6A5-CC56B2CFEFEE}">
      <dgm:prSet phldrT="[Tekst]"/>
      <dgm:spPr/>
      <dgm:t>
        <a:bodyPr/>
        <a:lstStyle/>
        <a:p>
          <a:r>
            <a:rPr lang="pl-PL" dirty="0" smtClean="0"/>
            <a:t>Na etapie użytkowania:</a:t>
          </a:r>
          <a:endParaRPr lang="pl-PL" dirty="0"/>
        </a:p>
      </dgm:t>
    </dgm:pt>
    <dgm:pt modelId="{2997EA94-7C8A-476A-B3AC-4CDF1AFE8439}" type="parTrans" cxnId="{FF557A06-3A74-4914-BF34-03F9A82D5DD7}">
      <dgm:prSet/>
      <dgm:spPr/>
      <dgm:t>
        <a:bodyPr/>
        <a:lstStyle/>
        <a:p>
          <a:endParaRPr lang="pl-PL"/>
        </a:p>
      </dgm:t>
    </dgm:pt>
    <dgm:pt modelId="{DAC3F26D-B824-497D-8E78-38303128D39D}" type="sibTrans" cxnId="{FF557A06-3A74-4914-BF34-03F9A82D5DD7}">
      <dgm:prSet/>
      <dgm:spPr/>
      <dgm:t>
        <a:bodyPr/>
        <a:lstStyle/>
        <a:p>
          <a:endParaRPr lang="pl-PL"/>
        </a:p>
      </dgm:t>
    </dgm:pt>
    <dgm:pt modelId="{15B6B14F-EEED-4B22-A922-27D8A1447540}">
      <dgm:prSet phldrT="[Tekst]"/>
      <dgm:spPr/>
      <dgm:t>
        <a:bodyPr/>
        <a:lstStyle/>
        <a:p>
          <a:r>
            <a:rPr lang="pl-PL" dirty="0" smtClean="0"/>
            <a:t>zużycie energii,</a:t>
          </a:r>
          <a:endParaRPr lang="pl-PL" dirty="0"/>
        </a:p>
      </dgm:t>
    </dgm:pt>
    <dgm:pt modelId="{B77BC9C2-E135-48B0-9976-D9E73F6D9867}" type="parTrans" cxnId="{E337D0DE-74FD-43FD-94B5-0BA9AFC0C351}">
      <dgm:prSet/>
      <dgm:spPr/>
      <dgm:t>
        <a:bodyPr/>
        <a:lstStyle/>
        <a:p>
          <a:endParaRPr lang="pl-PL"/>
        </a:p>
      </dgm:t>
    </dgm:pt>
    <dgm:pt modelId="{67616AB5-5D0B-4725-B30C-94F2E37E66C4}" type="sibTrans" cxnId="{E337D0DE-74FD-43FD-94B5-0BA9AFC0C351}">
      <dgm:prSet/>
      <dgm:spPr/>
      <dgm:t>
        <a:bodyPr/>
        <a:lstStyle/>
        <a:p>
          <a:endParaRPr lang="pl-PL"/>
        </a:p>
      </dgm:t>
    </dgm:pt>
    <dgm:pt modelId="{7EB84845-ED81-43D4-8E7B-6F0FCE97DD42}">
      <dgm:prSet phldrT="[Tekst]"/>
      <dgm:spPr/>
      <dgm:t>
        <a:bodyPr/>
        <a:lstStyle/>
        <a:p>
          <a:r>
            <a:rPr lang="pl-PL" dirty="0" smtClean="0"/>
            <a:t>zużycie wody i odprowadzenie ścieków,</a:t>
          </a:r>
          <a:endParaRPr lang="pl-PL" dirty="0"/>
        </a:p>
      </dgm:t>
    </dgm:pt>
    <dgm:pt modelId="{C6412F2E-4853-46B7-89B1-7A521C8F3E97}" type="parTrans" cxnId="{0931FAE9-F5DD-43D3-B243-105EA6A43FA5}">
      <dgm:prSet/>
      <dgm:spPr/>
      <dgm:t>
        <a:bodyPr/>
        <a:lstStyle/>
        <a:p>
          <a:endParaRPr lang="pl-PL"/>
        </a:p>
      </dgm:t>
    </dgm:pt>
    <dgm:pt modelId="{48B0F999-E8C1-42AF-9B99-DFFA1586C94D}" type="sibTrans" cxnId="{0931FAE9-F5DD-43D3-B243-105EA6A43FA5}">
      <dgm:prSet/>
      <dgm:spPr/>
      <dgm:t>
        <a:bodyPr/>
        <a:lstStyle/>
        <a:p>
          <a:endParaRPr lang="pl-PL"/>
        </a:p>
      </dgm:t>
    </dgm:pt>
    <dgm:pt modelId="{8F00BA7F-2B7A-47E1-8FC1-B5EBF10C037B}">
      <dgm:prSet phldrT="[Tekst]"/>
      <dgm:spPr/>
      <dgm:t>
        <a:bodyPr/>
        <a:lstStyle/>
        <a:p>
          <a:r>
            <a:rPr lang="pl-PL" dirty="0" smtClean="0"/>
            <a:t>Na etapie remontów i rozbiórki:</a:t>
          </a:r>
          <a:endParaRPr lang="pl-PL" dirty="0"/>
        </a:p>
      </dgm:t>
    </dgm:pt>
    <dgm:pt modelId="{F24C7AA1-CEA3-4DD4-987E-E5754D489330}" type="parTrans" cxnId="{64B30AD7-95C3-4D95-A1AF-6651C2189D93}">
      <dgm:prSet/>
      <dgm:spPr/>
      <dgm:t>
        <a:bodyPr/>
        <a:lstStyle/>
        <a:p>
          <a:endParaRPr lang="pl-PL"/>
        </a:p>
      </dgm:t>
    </dgm:pt>
    <dgm:pt modelId="{14259829-8914-4599-8779-DD415A2AFD7A}" type="sibTrans" cxnId="{64B30AD7-95C3-4D95-A1AF-6651C2189D93}">
      <dgm:prSet/>
      <dgm:spPr/>
      <dgm:t>
        <a:bodyPr/>
        <a:lstStyle/>
        <a:p>
          <a:endParaRPr lang="pl-PL"/>
        </a:p>
      </dgm:t>
    </dgm:pt>
    <dgm:pt modelId="{F5896D3E-0F88-4861-BFB9-810CD4A1DE90}">
      <dgm:prSet phldrT="[Tekst]"/>
      <dgm:spPr/>
      <dgm:t>
        <a:bodyPr/>
        <a:lstStyle/>
        <a:p>
          <a:r>
            <a:rPr lang="pl-PL" dirty="0" smtClean="0"/>
            <a:t>utylizacja odpadów,</a:t>
          </a:r>
          <a:endParaRPr lang="pl-PL" dirty="0"/>
        </a:p>
      </dgm:t>
    </dgm:pt>
    <dgm:pt modelId="{16229221-2A69-43FE-909C-1DE21C20E662}" type="parTrans" cxnId="{98949FDB-B0E7-41FF-9D1C-DB886B9BC7F6}">
      <dgm:prSet/>
      <dgm:spPr/>
      <dgm:t>
        <a:bodyPr/>
        <a:lstStyle/>
        <a:p>
          <a:endParaRPr lang="pl-PL"/>
        </a:p>
      </dgm:t>
    </dgm:pt>
    <dgm:pt modelId="{1B5182A9-3EFF-4C78-B026-36D39EC852F3}" type="sibTrans" cxnId="{98949FDB-B0E7-41FF-9D1C-DB886B9BC7F6}">
      <dgm:prSet/>
      <dgm:spPr/>
      <dgm:t>
        <a:bodyPr/>
        <a:lstStyle/>
        <a:p>
          <a:endParaRPr lang="pl-PL"/>
        </a:p>
      </dgm:t>
    </dgm:pt>
    <dgm:pt modelId="{32078E6A-16F7-4324-B8C6-D6361A07AC37}">
      <dgm:prSet phldrT="[Tekst]"/>
      <dgm:spPr/>
      <dgm:t>
        <a:bodyPr/>
        <a:lstStyle/>
        <a:p>
          <a:r>
            <a:rPr lang="pl-PL" dirty="0" smtClean="0"/>
            <a:t>ponowne przetworzenie (recykling) materiałów</a:t>
          </a:r>
          <a:endParaRPr lang="pl-PL" dirty="0"/>
        </a:p>
      </dgm:t>
    </dgm:pt>
    <dgm:pt modelId="{1DF82C36-96E9-4759-8109-AC34ECE9999D}" type="parTrans" cxnId="{0E7845B9-B8BC-4CBD-8EDB-1FDB897B3B30}">
      <dgm:prSet/>
      <dgm:spPr/>
      <dgm:t>
        <a:bodyPr/>
        <a:lstStyle/>
        <a:p>
          <a:endParaRPr lang="pl-PL"/>
        </a:p>
      </dgm:t>
    </dgm:pt>
    <dgm:pt modelId="{5325FADD-A5F5-428E-A807-481B1C580DB8}" type="sibTrans" cxnId="{0E7845B9-B8BC-4CBD-8EDB-1FDB897B3B30}">
      <dgm:prSet/>
      <dgm:spPr/>
      <dgm:t>
        <a:bodyPr/>
        <a:lstStyle/>
        <a:p>
          <a:endParaRPr lang="pl-PL"/>
        </a:p>
      </dgm:t>
    </dgm:pt>
    <dgm:pt modelId="{7107BD24-725A-44BE-8F9F-3ACCAA8CA7AC}">
      <dgm:prSet phldrT="[Tekst]"/>
      <dgm:spPr/>
      <dgm:t>
        <a:bodyPr/>
        <a:lstStyle/>
        <a:p>
          <a:r>
            <a:rPr lang="pl-PL" dirty="0" smtClean="0"/>
            <a:t>straty ciepła w budynku.</a:t>
          </a:r>
          <a:endParaRPr lang="pl-PL" dirty="0"/>
        </a:p>
      </dgm:t>
    </dgm:pt>
    <dgm:pt modelId="{3C050D97-6422-4663-9B90-53DEFABB43A6}" type="parTrans" cxnId="{3408BB4C-8C4A-4695-B02A-F091DF1A459E}">
      <dgm:prSet/>
      <dgm:spPr/>
      <dgm:t>
        <a:bodyPr/>
        <a:lstStyle/>
        <a:p>
          <a:endParaRPr lang="pl-PL"/>
        </a:p>
      </dgm:t>
    </dgm:pt>
    <dgm:pt modelId="{F1CC4CB9-353E-4EB0-AD38-6D869BA67437}" type="sibTrans" cxnId="{3408BB4C-8C4A-4695-B02A-F091DF1A459E}">
      <dgm:prSet/>
      <dgm:spPr/>
      <dgm:t>
        <a:bodyPr/>
        <a:lstStyle/>
        <a:p>
          <a:endParaRPr lang="pl-PL"/>
        </a:p>
      </dgm:t>
    </dgm:pt>
    <dgm:pt modelId="{30EA85FF-1918-4932-A007-99AAF2A951F7}">
      <dgm:prSet phldrT="[Tekst]"/>
      <dgm:spPr/>
      <dgm:t>
        <a:bodyPr/>
        <a:lstStyle/>
        <a:p>
          <a:r>
            <a:rPr lang="pl-PL" dirty="0" smtClean="0"/>
            <a:t>odzysk materiałów.</a:t>
          </a:r>
          <a:endParaRPr lang="pl-PL" dirty="0"/>
        </a:p>
      </dgm:t>
    </dgm:pt>
    <dgm:pt modelId="{4AC16FDF-565B-466D-845F-5E4A161DACFA}" type="parTrans" cxnId="{3AF83F27-C4A9-4EBC-A2E9-FC5C1CA98FAC}">
      <dgm:prSet/>
      <dgm:spPr/>
      <dgm:t>
        <a:bodyPr/>
        <a:lstStyle/>
        <a:p>
          <a:endParaRPr lang="pl-PL"/>
        </a:p>
      </dgm:t>
    </dgm:pt>
    <dgm:pt modelId="{BB2E6B0E-140C-4534-9CDB-1B640281BD53}" type="sibTrans" cxnId="{3AF83F27-C4A9-4EBC-A2E9-FC5C1CA98FAC}">
      <dgm:prSet/>
      <dgm:spPr/>
      <dgm:t>
        <a:bodyPr/>
        <a:lstStyle/>
        <a:p>
          <a:endParaRPr lang="pl-PL"/>
        </a:p>
      </dgm:t>
    </dgm:pt>
    <dgm:pt modelId="{2CD294C3-5889-49CF-91DD-3E34E9930406}" type="pres">
      <dgm:prSet presAssocID="{25E5CC00-5F91-4AA3-A762-84486CC0A26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F0742C76-FFC7-4598-8673-52F55E5ABCF4}" type="pres">
      <dgm:prSet presAssocID="{0AAABC45-C129-4DD7-B157-A5CB795AA522}" presName="comp" presStyleCnt="0"/>
      <dgm:spPr/>
    </dgm:pt>
    <dgm:pt modelId="{E0A22E2C-B2D0-4E49-A9E7-D920B76AE6F1}" type="pres">
      <dgm:prSet presAssocID="{0AAABC45-C129-4DD7-B157-A5CB795AA522}" presName="box" presStyleLbl="node1" presStyleIdx="0" presStyleCnt="3"/>
      <dgm:spPr/>
      <dgm:t>
        <a:bodyPr/>
        <a:lstStyle/>
        <a:p>
          <a:endParaRPr lang="pl-PL"/>
        </a:p>
      </dgm:t>
    </dgm:pt>
    <dgm:pt modelId="{039374C4-B30F-4695-9B4E-E81A2B286E3C}" type="pres">
      <dgm:prSet presAssocID="{0AAABC45-C129-4DD7-B157-A5CB795AA522}" presName="img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481214F8-6744-4520-86F2-AED935C7BCC0}" type="pres">
      <dgm:prSet presAssocID="{0AAABC45-C129-4DD7-B157-A5CB795AA522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0232059-4324-41CA-8A0C-C14DF72D58FA}" type="pres">
      <dgm:prSet presAssocID="{7856445D-32DF-4C26-B89F-1125B3C6D0A3}" presName="spacer" presStyleCnt="0"/>
      <dgm:spPr/>
    </dgm:pt>
    <dgm:pt modelId="{C2DE94C5-ED59-4E31-B687-9AD6835968A7}" type="pres">
      <dgm:prSet presAssocID="{00B7E57A-53E9-447D-B6A5-CC56B2CFEFEE}" presName="comp" presStyleCnt="0"/>
      <dgm:spPr/>
    </dgm:pt>
    <dgm:pt modelId="{7BDCAAA6-776A-40F2-A218-DFF7C47A737C}" type="pres">
      <dgm:prSet presAssocID="{00B7E57A-53E9-447D-B6A5-CC56B2CFEFEE}" presName="box" presStyleLbl="node1" presStyleIdx="1" presStyleCnt="3"/>
      <dgm:spPr/>
      <dgm:t>
        <a:bodyPr/>
        <a:lstStyle/>
        <a:p>
          <a:endParaRPr lang="pl-PL"/>
        </a:p>
      </dgm:t>
    </dgm:pt>
    <dgm:pt modelId="{2BBC1B9E-1576-4086-BB93-641C4B74ABB4}" type="pres">
      <dgm:prSet presAssocID="{00B7E57A-53E9-447D-B6A5-CC56B2CFEFEE}" presName="img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  <dgm:t>
        <a:bodyPr/>
        <a:lstStyle/>
        <a:p>
          <a:endParaRPr lang="pl-PL"/>
        </a:p>
      </dgm:t>
    </dgm:pt>
    <dgm:pt modelId="{ACC918BB-E63A-48B1-858F-895B5E967EFE}" type="pres">
      <dgm:prSet presAssocID="{00B7E57A-53E9-447D-B6A5-CC56B2CFEFEE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1DB4932A-94BC-4728-8D49-FAB1980A1291}" type="pres">
      <dgm:prSet presAssocID="{DAC3F26D-B824-497D-8E78-38303128D39D}" presName="spacer" presStyleCnt="0"/>
      <dgm:spPr/>
    </dgm:pt>
    <dgm:pt modelId="{4C8C96FA-EEB2-46ED-9586-93A3E66E2ABE}" type="pres">
      <dgm:prSet presAssocID="{8F00BA7F-2B7A-47E1-8FC1-B5EBF10C037B}" presName="comp" presStyleCnt="0"/>
      <dgm:spPr/>
    </dgm:pt>
    <dgm:pt modelId="{2F13D25E-E291-4428-820C-F4C27F5514FB}" type="pres">
      <dgm:prSet presAssocID="{8F00BA7F-2B7A-47E1-8FC1-B5EBF10C037B}" presName="box" presStyleLbl="node1" presStyleIdx="2" presStyleCnt="3"/>
      <dgm:spPr/>
      <dgm:t>
        <a:bodyPr/>
        <a:lstStyle/>
        <a:p>
          <a:endParaRPr lang="pl-PL"/>
        </a:p>
      </dgm:t>
    </dgm:pt>
    <dgm:pt modelId="{35FFA86D-38CB-4165-A17B-B7E377948797}" type="pres">
      <dgm:prSet presAssocID="{8F00BA7F-2B7A-47E1-8FC1-B5EBF10C037B}" presName="img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E1E6909F-A168-40BD-8119-62DA16709F34}" type="pres">
      <dgm:prSet presAssocID="{8F00BA7F-2B7A-47E1-8FC1-B5EBF10C037B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02E72700-8DE8-4CA5-BD19-DF050972C83F}" type="presOf" srcId="{30EA85FF-1918-4932-A007-99AAF2A951F7}" destId="{2F13D25E-E291-4428-820C-F4C27F5514FB}" srcOrd="0" destOrd="3" presId="urn:microsoft.com/office/officeart/2005/8/layout/vList4"/>
    <dgm:cxn modelId="{CD0D8877-6B8C-42FE-914E-D8C25BBC29AA}" srcId="{25E5CC00-5F91-4AA3-A762-84486CC0A26A}" destId="{0AAABC45-C129-4DD7-B157-A5CB795AA522}" srcOrd="0" destOrd="0" parTransId="{E628BD10-2739-46BF-9FD4-F3189DAF357B}" sibTransId="{7856445D-32DF-4C26-B89F-1125B3C6D0A3}"/>
    <dgm:cxn modelId="{363CBAC5-BC76-48B3-99BD-B78C74A0AB1E}" type="presOf" srcId="{8F00BA7F-2B7A-47E1-8FC1-B5EBF10C037B}" destId="{E1E6909F-A168-40BD-8119-62DA16709F34}" srcOrd="1" destOrd="0" presId="urn:microsoft.com/office/officeart/2005/8/layout/vList4"/>
    <dgm:cxn modelId="{11B5877F-6BBE-440A-BF1B-4A8BB89D15C2}" type="presOf" srcId="{7EB84845-ED81-43D4-8E7B-6F0FCE97DD42}" destId="{7BDCAAA6-776A-40F2-A218-DFF7C47A737C}" srcOrd="0" destOrd="2" presId="urn:microsoft.com/office/officeart/2005/8/layout/vList4"/>
    <dgm:cxn modelId="{51E348C2-B9E5-4395-BED3-F8BA9B801C82}" srcId="{0AAABC45-C129-4DD7-B157-A5CB795AA522}" destId="{C7F2A4C4-C9FE-4626-80BA-DA81A83ECE21}" srcOrd="1" destOrd="0" parTransId="{96D1091B-3292-456D-A7EB-B5EC3C56D485}" sibTransId="{929DEFC0-93DE-4275-B61E-6FBFAC5B71AC}"/>
    <dgm:cxn modelId="{0931FAE9-F5DD-43D3-B243-105EA6A43FA5}" srcId="{00B7E57A-53E9-447D-B6A5-CC56B2CFEFEE}" destId="{7EB84845-ED81-43D4-8E7B-6F0FCE97DD42}" srcOrd="1" destOrd="0" parTransId="{C6412F2E-4853-46B7-89B1-7A521C8F3E97}" sibTransId="{48B0F999-E8C1-42AF-9B99-DFFA1586C94D}"/>
    <dgm:cxn modelId="{3408BB4C-8C4A-4695-B02A-F091DF1A459E}" srcId="{00B7E57A-53E9-447D-B6A5-CC56B2CFEFEE}" destId="{7107BD24-725A-44BE-8F9F-3ACCAA8CA7AC}" srcOrd="2" destOrd="0" parTransId="{3C050D97-6422-4663-9B90-53DEFABB43A6}" sibTransId="{F1CC4CB9-353E-4EB0-AD38-6D869BA67437}"/>
    <dgm:cxn modelId="{AFD2223A-BAE7-43F0-82AF-B2BB8AE03078}" type="presOf" srcId="{00B7E57A-53E9-447D-B6A5-CC56B2CFEFEE}" destId="{ACC918BB-E63A-48B1-858F-895B5E967EFE}" srcOrd="1" destOrd="0" presId="urn:microsoft.com/office/officeart/2005/8/layout/vList4"/>
    <dgm:cxn modelId="{FE128567-ACAC-48A1-9AA3-2C8442604BED}" type="presOf" srcId="{15B6B14F-EEED-4B22-A922-27D8A1447540}" destId="{7BDCAAA6-776A-40F2-A218-DFF7C47A737C}" srcOrd="0" destOrd="1" presId="urn:microsoft.com/office/officeart/2005/8/layout/vList4"/>
    <dgm:cxn modelId="{8E40D146-0E08-4B69-B893-9DE242BBD99A}" type="presOf" srcId="{7EB84845-ED81-43D4-8E7B-6F0FCE97DD42}" destId="{ACC918BB-E63A-48B1-858F-895B5E967EFE}" srcOrd="1" destOrd="2" presId="urn:microsoft.com/office/officeart/2005/8/layout/vList4"/>
    <dgm:cxn modelId="{64B30AD7-95C3-4D95-A1AF-6651C2189D93}" srcId="{25E5CC00-5F91-4AA3-A762-84486CC0A26A}" destId="{8F00BA7F-2B7A-47E1-8FC1-B5EBF10C037B}" srcOrd="2" destOrd="0" parTransId="{F24C7AA1-CEA3-4DD4-987E-E5754D489330}" sibTransId="{14259829-8914-4599-8779-DD415A2AFD7A}"/>
    <dgm:cxn modelId="{1DD50A2A-2FC7-4117-A899-7F9187E37F32}" type="presOf" srcId="{00B7E57A-53E9-447D-B6A5-CC56B2CFEFEE}" destId="{7BDCAAA6-776A-40F2-A218-DFF7C47A737C}" srcOrd="0" destOrd="0" presId="urn:microsoft.com/office/officeart/2005/8/layout/vList4"/>
    <dgm:cxn modelId="{E1741D06-16E0-4320-8540-FE87195980D4}" srcId="{0AAABC45-C129-4DD7-B157-A5CB795AA522}" destId="{30AB4E16-9495-47FF-B761-9CA6C14C798A}" srcOrd="0" destOrd="0" parTransId="{ABBCB52E-1248-445F-8A7C-EB113090EBFE}" sibTransId="{8A5ABED9-107D-4857-B7FF-F031CD5AAAFD}"/>
    <dgm:cxn modelId="{32F0997A-10A8-471C-AE97-797C5852B100}" type="presOf" srcId="{30AB4E16-9495-47FF-B761-9CA6C14C798A}" destId="{481214F8-6744-4520-86F2-AED935C7BCC0}" srcOrd="1" destOrd="1" presId="urn:microsoft.com/office/officeart/2005/8/layout/vList4"/>
    <dgm:cxn modelId="{344FFA0B-27EE-4B08-918E-1A79A543CCB8}" type="presOf" srcId="{30AB4E16-9495-47FF-B761-9CA6C14C798A}" destId="{E0A22E2C-B2D0-4E49-A9E7-D920B76AE6F1}" srcOrd="0" destOrd="1" presId="urn:microsoft.com/office/officeart/2005/8/layout/vList4"/>
    <dgm:cxn modelId="{CE705350-5BDB-4087-BAA9-B1A2014CFB61}" type="presOf" srcId="{0AAABC45-C129-4DD7-B157-A5CB795AA522}" destId="{E0A22E2C-B2D0-4E49-A9E7-D920B76AE6F1}" srcOrd="0" destOrd="0" presId="urn:microsoft.com/office/officeart/2005/8/layout/vList4"/>
    <dgm:cxn modelId="{B6ECE16B-5855-435D-B5CD-BAC7D31668C3}" type="presOf" srcId="{8F00BA7F-2B7A-47E1-8FC1-B5EBF10C037B}" destId="{2F13D25E-E291-4428-820C-F4C27F5514FB}" srcOrd="0" destOrd="0" presId="urn:microsoft.com/office/officeart/2005/8/layout/vList4"/>
    <dgm:cxn modelId="{DE2A1072-6865-4F72-AF95-71F14CF3C864}" type="presOf" srcId="{7107BD24-725A-44BE-8F9F-3ACCAA8CA7AC}" destId="{7BDCAAA6-776A-40F2-A218-DFF7C47A737C}" srcOrd="0" destOrd="3" presId="urn:microsoft.com/office/officeart/2005/8/layout/vList4"/>
    <dgm:cxn modelId="{ACD3D54D-3CA5-48F2-935D-93F6C154AEB3}" type="presOf" srcId="{30EA85FF-1918-4932-A007-99AAF2A951F7}" destId="{E1E6909F-A168-40BD-8119-62DA16709F34}" srcOrd="1" destOrd="3" presId="urn:microsoft.com/office/officeart/2005/8/layout/vList4"/>
    <dgm:cxn modelId="{CB388E17-42AC-458B-86B5-9D954134E173}" type="presOf" srcId="{F5896D3E-0F88-4861-BFB9-810CD4A1DE90}" destId="{E1E6909F-A168-40BD-8119-62DA16709F34}" srcOrd="1" destOrd="1" presId="urn:microsoft.com/office/officeart/2005/8/layout/vList4"/>
    <dgm:cxn modelId="{B1E9E0F4-D13E-46FA-B0C9-FB1860E82304}" type="presOf" srcId="{25E5CC00-5F91-4AA3-A762-84486CC0A26A}" destId="{2CD294C3-5889-49CF-91DD-3E34E9930406}" srcOrd="0" destOrd="0" presId="urn:microsoft.com/office/officeart/2005/8/layout/vList4"/>
    <dgm:cxn modelId="{3AF83F27-C4A9-4EBC-A2E9-FC5C1CA98FAC}" srcId="{8F00BA7F-2B7A-47E1-8FC1-B5EBF10C037B}" destId="{30EA85FF-1918-4932-A007-99AAF2A951F7}" srcOrd="2" destOrd="0" parTransId="{4AC16FDF-565B-466D-845F-5E4A161DACFA}" sibTransId="{BB2E6B0E-140C-4534-9CDB-1B640281BD53}"/>
    <dgm:cxn modelId="{BCDC1D0F-616B-4687-B917-DE484A1B58B9}" type="presOf" srcId="{C7F2A4C4-C9FE-4626-80BA-DA81A83ECE21}" destId="{E0A22E2C-B2D0-4E49-A9E7-D920B76AE6F1}" srcOrd="0" destOrd="2" presId="urn:microsoft.com/office/officeart/2005/8/layout/vList4"/>
    <dgm:cxn modelId="{0EEB7C5E-0676-4562-88BE-8DF14D9B4716}" type="presOf" srcId="{F5896D3E-0F88-4861-BFB9-810CD4A1DE90}" destId="{2F13D25E-E291-4428-820C-F4C27F5514FB}" srcOrd="0" destOrd="1" presId="urn:microsoft.com/office/officeart/2005/8/layout/vList4"/>
    <dgm:cxn modelId="{98949FDB-B0E7-41FF-9D1C-DB886B9BC7F6}" srcId="{8F00BA7F-2B7A-47E1-8FC1-B5EBF10C037B}" destId="{F5896D3E-0F88-4861-BFB9-810CD4A1DE90}" srcOrd="0" destOrd="0" parTransId="{16229221-2A69-43FE-909C-1DE21C20E662}" sibTransId="{1B5182A9-3EFF-4C78-B026-36D39EC852F3}"/>
    <dgm:cxn modelId="{98FC5CEA-324F-4BB0-83AF-2A00860D105D}" type="presOf" srcId="{C7F2A4C4-C9FE-4626-80BA-DA81A83ECE21}" destId="{481214F8-6744-4520-86F2-AED935C7BCC0}" srcOrd="1" destOrd="2" presId="urn:microsoft.com/office/officeart/2005/8/layout/vList4"/>
    <dgm:cxn modelId="{E337D0DE-74FD-43FD-94B5-0BA9AFC0C351}" srcId="{00B7E57A-53E9-447D-B6A5-CC56B2CFEFEE}" destId="{15B6B14F-EEED-4B22-A922-27D8A1447540}" srcOrd="0" destOrd="0" parTransId="{B77BC9C2-E135-48B0-9976-D9E73F6D9867}" sibTransId="{67616AB5-5D0B-4725-B30C-94F2E37E66C4}"/>
    <dgm:cxn modelId="{913E746D-AF77-4468-90D6-EA73F538E105}" type="presOf" srcId="{32078E6A-16F7-4324-B8C6-D6361A07AC37}" destId="{E1E6909F-A168-40BD-8119-62DA16709F34}" srcOrd="1" destOrd="2" presId="urn:microsoft.com/office/officeart/2005/8/layout/vList4"/>
    <dgm:cxn modelId="{A74FD0DE-D44E-49B5-A7C7-899C3A7B0BD0}" type="presOf" srcId="{15B6B14F-EEED-4B22-A922-27D8A1447540}" destId="{ACC918BB-E63A-48B1-858F-895B5E967EFE}" srcOrd="1" destOrd="1" presId="urn:microsoft.com/office/officeart/2005/8/layout/vList4"/>
    <dgm:cxn modelId="{B1128D50-04FA-4E34-8849-78B598C7DB5B}" type="presOf" srcId="{32078E6A-16F7-4324-B8C6-D6361A07AC37}" destId="{2F13D25E-E291-4428-820C-F4C27F5514FB}" srcOrd="0" destOrd="2" presId="urn:microsoft.com/office/officeart/2005/8/layout/vList4"/>
    <dgm:cxn modelId="{FF557A06-3A74-4914-BF34-03F9A82D5DD7}" srcId="{25E5CC00-5F91-4AA3-A762-84486CC0A26A}" destId="{00B7E57A-53E9-447D-B6A5-CC56B2CFEFEE}" srcOrd="1" destOrd="0" parTransId="{2997EA94-7C8A-476A-B3AC-4CDF1AFE8439}" sibTransId="{DAC3F26D-B824-497D-8E78-38303128D39D}"/>
    <dgm:cxn modelId="{82E1545D-E7A9-4A85-ACBF-4ADD0169FC32}" type="presOf" srcId="{7107BD24-725A-44BE-8F9F-3ACCAA8CA7AC}" destId="{ACC918BB-E63A-48B1-858F-895B5E967EFE}" srcOrd="1" destOrd="3" presId="urn:microsoft.com/office/officeart/2005/8/layout/vList4"/>
    <dgm:cxn modelId="{0E7845B9-B8BC-4CBD-8EDB-1FDB897B3B30}" srcId="{8F00BA7F-2B7A-47E1-8FC1-B5EBF10C037B}" destId="{32078E6A-16F7-4324-B8C6-D6361A07AC37}" srcOrd="1" destOrd="0" parTransId="{1DF82C36-96E9-4759-8109-AC34ECE9999D}" sibTransId="{5325FADD-A5F5-428E-A807-481B1C580DB8}"/>
    <dgm:cxn modelId="{34E7B16E-EACE-49F9-8609-09B807C97549}" type="presOf" srcId="{0AAABC45-C129-4DD7-B157-A5CB795AA522}" destId="{481214F8-6744-4520-86F2-AED935C7BCC0}" srcOrd="1" destOrd="0" presId="urn:microsoft.com/office/officeart/2005/8/layout/vList4"/>
    <dgm:cxn modelId="{57C0EAC1-CC5C-4651-9184-E00D1553424C}" type="presParOf" srcId="{2CD294C3-5889-49CF-91DD-3E34E9930406}" destId="{F0742C76-FFC7-4598-8673-52F55E5ABCF4}" srcOrd="0" destOrd="0" presId="urn:microsoft.com/office/officeart/2005/8/layout/vList4"/>
    <dgm:cxn modelId="{9E6C4151-AD37-44FE-8C59-756A82ABF5B2}" type="presParOf" srcId="{F0742C76-FFC7-4598-8673-52F55E5ABCF4}" destId="{E0A22E2C-B2D0-4E49-A9E7-D920B76AE6F1}" srcOrd="0" destOrd="0" presId="urn:microsoft.com/office/officeart/2005/8/layout/vList4"/>
    <dgm:cxn modelId="{254E24DA-D521-4B16-BD1B-D81CBCB668BE}" type="presParOf" srcId="{F0742C76-FFC7-4598-8673-52F55E5ABCF4}" destId="{039374C4-B30F-4695-9B4E-E81A2B286E3C}" srcOrd="1" destOrd="0" presId="urn:microsoft.com/office/officeart/2005/8/layout/vList4"/>
    <dgm:cxn modelId="{BADB041D-A91B-4D83-A0B4-D8E18EE86944}" type="presParOf" srcId="{F0742C76-FFC7-4598-8673-52F55E5ABCF4}" destId="{481214F8-6744-4520-86F2-AED935C7BCC0}" srcOrd="2" destOrd="0" presId="urn:microsoft.com/office/officeart/2005/8/layout/vList4"/>
    <dgm:cxn modelId="{26CEE232-243D-4C61-89FF-2F58FE2B0D45}" type="presParOf" srcId="{2CD294C3-5889-49CF-91DD-3E34E9930406}" destId="{C0232059-4324-41CA-8A0C-C14DF72D58FA}" srcOrd="1" destOrd="0" presId="urn:microsoft.com/office/officeart/2005/8/layout/vList4"/>
    <dgm:cxn modelId="{842E8A2A-8886-4860-B02A-AA4B79F3CAE0}" type="presParOf" srcId="{2CD294C3-5889-49CF-91DD-3E34E9930406}" destId="{C2DE94C5-ED59-4E31-B687-9AD6835968A7}" srcOrd="2" destOrd="0" presId="urn:microsoft.com/office/officeart/2005/8/layout/vList4"/>
    <dgm:cxn modelId="{AAE8350E-5AC3-4DA8-876D-A48BBFF00673}" type="presParOf" srcId="{C2DE94C5-ED59-4E31-B687-9AD6835968A7}" destId="{7BDCAAA6-776A-40F2-A218-DFF7C47A737C}" srcOrd="0" destOrd="0" presId="urn:microsoft.com/office/officeart/2005/8/layout/vList4"/>
    <dgm:cxn modelId="{FFFE2C11-B669-4F79-B8BE-7EA034CE3931}" type="presParOf" srcId="{C2DE94C5-ED59-4E31-B687-9AD6835968A7}" destId="{2BBC1B9E-1576-4086-BB93-641C4B74ABB4}" srcOrd="1" destOrd="0" presId="urn:microsoft.com/office/officeart/2005/8/layout/vList4"/>
    <dgm:cxn modelId="{CB1234BB-AC45-4FD7-9520-7F6C776133D1}" type="presParOf" srcId="{C2DE94C5-ED59-4E31-B687-9AD6835968A7}" destId="{ACC918BB-E63A-48B1-858F-895B5E967EFE}" srcOrd="2" destOrd="0" presId="urn:microsoft.com/office/officeart/2005/8/layout/vList4"/>
    <dgm:cxn modelId="{ED5A8452-FB8F-453B-8A59-FF683732A635}" type="presParOf" srcId="{2CD294C3-5889-49CF-91DD-3E34E9930406}" destId="{1DB4932A-94BC-4728-8D49-FAB1980A1291}" srcOrd="3" destOrd="0" presId="urn:microsoft.com/office/officeart/2005/8/layout/vList4"/>
    <dgm:cxn modelId="{528CDC0C-8ECF-4F2A-92DA-D0B083E483F6}" type="presParOf" srcId="{2CD294C3-5889-49CF-91DD-3E34E9930406}" destId="{4C8C96FA-EEB2-46ED-9586-93A3E66E2ABE}" srcOrd="4" destOrd="0" presId="urn:microsoft.com/office/officeart/2005/8/layout/vList4"/>
    <dgm:cxn modelId="{53948851-785C-4314-A265-60C2CD4E38E2}" type="presParOf" srcId="{4C8C96FA-EEB2-46ED-9586-93A3E66E2ABE}" destId="{2F13D25E-E291-4428-820C-F4C27F5514FB}" srcOrd="0" destOrd="0" presId="urn:microsoft.com/office/officeart/2005/8/layout/vList4"/>
    <dgm:cxn modelId="{61D5A068-E84C-4D19-9A23-EF5DD0CA6010}" type="presParOf" srcId="{4C8C96FA-EEB2-46ED-9586-93A3E66E2ABE}" destId="{35FFA86D-38CB-4165-A17B-B7E377948797}" srcOrd="1" destOrd="0" presId="urn:microsoft.com/office/officeart/2005/8/layout/vList4"/>
    <dgm:cxn modelId="{7920ABD9-38C7-4F23-BF68-7500DBF036A0}" type="presParOf" srcId="{4C8C96FA-EEB2-46ED-9586-93A3E66E2ABE}" destId="{E1E6909F-A168-40BD-8119-62DA16709F3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113F93-9F9D-4D3F-9054-2ADBEC2FAB5B}" type="datetimeFigureOut">
              <a:rPr lang="pl-PL" smtClean="0"/>
              <a:pPr/>
              <a:t>2018-01-20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9F4872-690D-43D7-A39A-8CC02FCE36AD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06848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rostokąt zaokrąglony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Prostokąt zaokrąglony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ytuł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20" name="Podtytuł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19" name="Symbol zastępczy daty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C07516-FF33-43CE-9F50-AF51756C4428}" type="datetime1">
              <a:rPr lang="pl-PL" smtClean="0"/>
              <a:pPr/>
              <a:t>2018-01-20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11" name="Symbol zastępczy numeru slajd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AB14B5-9973-41F0-914C-5385174C808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1AE2F8-B6DD-4707-B9C2-2EB91E8FE754}" type="datetime1">
              <a:rPr lang="pl-PL" smtClean="0"/>
              <a:pPr/>
              <a:t>2018-01-20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AB14B5-9973-41F0-914C-5385174C808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CB501D-D47B-49D4-9821-E97D4DE1B96D}" type="datetime1">
              <a:rPr lang="pl-PL" smtClean="0"/>
              <a:pPr/>
              <a:t>2018-01-20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AB14B5-9973-41F0-914C-5385174C808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4A0059-93EA-431F-8D92-C0410E62FA26}" type="datetime1">
              <a:rPr lang="pl-PL" smtClean="0"/>
              <a:pPr/>
              <a:t>2018-01-20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AB14B5-9973-41F0-914C-5385174C808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rostokąt zaokrąglony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ostokąt zaokrąglony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765BDE-8834-4B17-8E15-63EE2813CD81}" type="datetime1">
              <a:rPr lang="pl-PL" smtClean="0"/>
              <a:pPr/>
              <a:t>2018-01-20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AB14B5-9973-41F0-914C-5385174C808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007BB7-3552-4627-B4C0-478D39C2E470}" type="datetime1">
              <a:rPr lang="pl-PL" smtClean="0"/>
              <a:pPr/>
              <a:t>2018-01-20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AB14B5-9973-41F0-914C-5385174C808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9B0690-4844-46E7-A63E-BE550956B196}" type="datetime1">
              <a:rPr lang="pl-PL" smtClean="0"/>
              <a:pPr/>
              <a:t>2018-01-20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AB14B5-9973-41F0-914C-5385174C808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D337D7-69D0-4210-83FB-AF145EC305D6}" type="datetime1">
              <a:rPr lang="pl-PL" smtClean="0"/>
              <a:pPr/>
              <a:t>2018-01-20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AB14B5-9973-41F0-914C-5385174C808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zaokrąglony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1C5BA1-D37F-4723-89AB-3B0DC64AD4AA}" type="datetime1">
              <a:rPr lang="pl-PL" smtClean="0"/>
              <a:pPr/>
              <a:t>2018-01-20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AB14B5-9973-41F0-914C-5385174C808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159C0D-25D6-4424-AF9A-86EC9DDD99F0}" type="datetime1">
              <a:rPr lang="pl-PL" smtClean="0"/>
              <a:pPr/>
              <a:t>2018-01-20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AB14B5-9973-41F0-914C-5385174C808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rostokąt zaokrąglony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ostokąt z zaokrąglonym rogiem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11E3EF-A595-4B31-A6AC-5A94DB5878A0}" type="datetime1">
              <a:rPr lang="pl-PL" smtClean="0"/>
              <a:pPr/>
              <a:t>2018-01-20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AB14B5-9973-41F0-914C-5385174C8088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l-PL" smtClean="0"/>
              <a:t>Kliknij ikonę, aby dodać obraz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zaokrąglony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rostokąt zaokrąglony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Symbol zastępczy tytułu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25" name="Symbol zastępczy daty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8A0DC68-FCCB-420C-B41A-43549CA1997E}" type="datetime1">
              <a:rPr lang="pl-PL" smtClean="0"/>
              <a:pPr/>
              <a:t>2018-01-20</a:t>
            </a:fld>
            <a:endParaRPr lang="pl-PL"/>
          </a:p>
        </p:txBody>
      </p:sp>
      <p:sp>
        <p:nvSpPr>
          <p:cNvPr id="18" name="Symbol zastępczy stopki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BAB14B5-9973-41F0-914C-5385174C8088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immunise4life.my/haram-substances-in-medicines/" TargetMode="External"/><Relationship Id="rId13" Type="http://schemas.openxmlformats.org/officeDocument/2006/relationships/hyperlink" Target="https://pl.123rf.com/photo_24000207_koncepcja-planowania-nieruchomo%C5%9Bci-jako-zielone-drzewa-w-kszta%C5%82cie-ludzkiej-g%C5%82owy-z-okular%C3%B3w-w-kszta.html?fromid=KzVxQitRc0piSDJyTEhuUWlUR1Rjdz09" TargetMode="External"/><Relationship Id="rId3" Type="http://schemas.openxmlformats.org/officeDocument/2006/relationships/hyperlink" Target="http://www.pkt.pl/firma/terra-analizy-doradztwo-planowanie-agnieszka-rozenau-rybowicz-3099733" TargetMode="External"/><Relationship Id="rId7" Type="http://schemas.openxmlformats.org/officeDocument/2006/relationships/hyperlink" Target="https://pl.123rf.com/photo_17533369_architektura-z-wzorcowym-domu-i-plan-budynku.html?fromid=KzVxQitRc0piSDJyTEhuUWlUR1Rjdz09" TargetMode="External"/><Relationship Id="rId12" Type="http://schemas.openxmlformats.org/officeDocument/2006/relationships/hyperlink" Target="http://mieszkajenergooszczednie.pl/poradnik-inwestora/czy-budynki-nf40-i-nf15-sa-oplacalne-ekonomicznie/165-15-2-ocen-budynek-w-cyklu-zycia" TargetMode="External"/><Relationship Id="rId2" Type="http://schemas.openxmlformats.org/officeDocument/2006/relationships/hyperlink" Target="http://magazif.com/architektura/zielone-budownictwo-w-polsce-standardy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l.angrybirds.wikia.com/wiki/Plik:Znak-zapytania.jpg" TargetMode="External"/><Relationship Id="rId11" Type="http://schemas.openxmlformats.org/officeDocument/2006/relationships/hyperlink" Target="http://www.toc.edu.pl/co-to-jest-toc/narzedzia-toc/" TargetMode="External"/><Relationship Id="rId5" Type="http://schemas.openxmlformats.org/officeDocument/2006/relationships/hyperlink" Target="http://www.morizon.pl/blog/rozbiorka-budynku-jakie-koszty" TargetMode="External"/><Relationship Id="rId10" Type="http://schemas.openxmlformats.org/officeDocument/2006/relationships/hyperlink" Target="https://timesandtrendsacademy.com/fashion-designing-colleges-in-pune/" TargetMode="External"/><Relationship Id="rId4" Type="http://schemas.openxmlformats.org/officeDocument/2006/relationships/hyperlink" Target="http://www.e-sciany.pl/a/odbior-budynku-procedury-9262.html" TargetMode="External"/><Relationship Id="rId9" Type="http://schemas.openxmlformats.org/officeDocument/2006/relationships/hyperlink" Target="http://www.ce-polska.pl/kiedy-nadac-znak-ce-na-wyrob-budowlany-a-kiedy-nadac-znak-budowlany-b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78023" y="548680"/>
            <a:ext cx="7772400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pl-PL" sz="2700" u="sng" dirty="0" smtClean="0">
                <a:solidFill>
                  <a:schemeClr val="accent4"/>
                </a:solidFill>
              </a:rPr>
              <a:t>Temat:</a:t>
            </a:r>
            <a:br>
              <a:rPr lang="pl-PL" sz="2700" u="sng" dirty="0" smtClean="0">
                <a:solidFill>
                  <a:schemeClr val="accent4"/>
                </a:solidFill>
              </a:rPr>
            </a:br>
            <a:r>
              <a:rPr lang="pl-PL" sz="1300" dirty="0" smtClean="0">
                <a:solidFill>
                  <a:schemeClr val="accent4"/>
                </a:solidFill>
              </a:rPr>
              <a:t/>
            </a:r>
            <a:br>
              <a:rPr lang="pl-PL" sz="1300" dirty="0" smtClean="0">
                <a:solidFill>
                  <a:schemeClr val="accent4"/>
                </a:solidFill>
              </a:rPr>
            </a:br>
            <a:r>
              <a:rPr lang="pl-PL" sz="4000" dirty="0" smtClean="0">
                <a:solidFill>
                  <a:schemeClr val="accent4"/>
                </a:solidFill>
              </a:rPr>
              <a:t>Chcę budować przyjaźnie dla środowiska naturalnego.</a:t>
            </a:r>
            <a:endParaRPr lang="pl-PL" sz="4000" dirty="0">
              <a:solidFill>
                <a:schemeClr val="accent4"/>
              </a:solidFill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648402" y="2564904"/>
            <a:ext cx="7772400" cy="504056"/>
          </a:xfrm>
        </p:spPr>
        <p:txBody>
          <a:bodyPr/>
          <a:lstStyle/>
          <a:p>
            <a:pPr algn="ctr"/>
            <a:r>
              <a:rPr lang="pl-PL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Ochrona środowiska w budownictwie.</a:t>
            </a:r>
            <a:endParaRPr lang="pl-PL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2" name="AutoShape 2" descr="Znalezione obrazy dla zapytania budownictwo ekologicz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0244" name="AutoShape 4" descr="Znalezione obrazy dla zapytania budownictwo ekologicz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1026" name="Picture 2" descr="Znalezione obrazy dla zapytania zielone budownictwo w polsce standard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594720"/>
            <a:ext cx="8512497" cy="2772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ole tekstowe 3"/>
          <p:cNvSpPr txBox="1"/>
          <p:nvPr/>
        </p:nvSpPr>
        <p:spPr>
          <a:xfrm>
            <a:off x="4119263" y="6316142"/>
            <a:ext cx="83067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900" i="1" dirty="0" smtClean="0"/>
              <a:t>Źródło: [1]</a:t>
            </a:r>
            <a:endParaRPr lang="pl-PL" sz="900" i="1" dirty="0"/>
          </a:p>
        </p:txBody>
      </p:sp>
      <p:sp>
        <p:nvSpPr>
          <p:cNvPr id="8" name="pole tekstowe 7"/>
          <p:cNvSpPr txBox="1"/>
          <p:nvPr/>
        </p:nvSpPr>
        <p:spPr>
          <a:xfrm>
            <a:off x="45036" y="6627168"/>
            <a:ext cx="15488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900" i="1" u="sng" dirty="0" smtClean="0"/>
              <a:t>Autor: Regina Urbaniak</a:t>
            </a:r>
            <a:endParaRPr lang="pl-PL" sz="900" i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B14B5-9973-41F0-914C-5385174C8088}" type="slidenum">
              <a:rPr lang="pl-PL" smtClean="0"/>
              <a:pPr/>
              <a:t>10</a:t>
            </a:fld>
            <a:endParaRPr lang="pl-PL"/>
          </a:p>
        </p:txBody>
      </p:sp>
      <p:sp>
        <p:nvSpPr>
          <p:cNvPr id="8" name="Tytuł 7"/>
          <p:cNvSpPr>
            <a:spLocks noGrp="1"/>
          </p:cNvSpPr>
          <p:nvPr>
            <p:ph type="title" idx="4294967295"/>
          </p:nvPr>
        </p:nvSpPr>
        <p:spPr>
          <a:xfrm>
            <a:off x="272580" y="260648"/>
            <a:ext cx="8568952" cy="520957"/>
          </a:xfrm>
        </p:spPr>
        <p:txBody>
          <a:bodyPr>
            <a:noAutofit/>
          </a:bodyPr>
          <a:lstStyle/>
          <a:p>
            <a:pPr algn="ctr"/>
            <a:r>
              <a:rPr lang="pl-PL" sz="2200" u="sng" dirty="0" smtClean="0">
                <a:solidFill>
                  <a:schemeClr val="accent4"/>
                </a:solidFill>
              </a:rPr>
              <a:t>Ćwiczenie 4.</a:t>
            </a:r>
            <a:endParaRPr lang="pl-PL" sz="2200" dirty="0">
              <a:solidFill>
                <a:schemeClr val="accent4"/>
              </a:solidFill>
              <a:effectLst/>
              <a:cs typeface="Arial" pitchFamily="34" charset="0"/>
            </a:endParaRPr>
          </a:p>
        </p:txBody>
      </p:sp>
      <p:cxnSp>
        <p:nvCxnSpPr>
          <p:cNvPr id="10" name="Łącznik prosty 9"/>
          <p:cNvCxnSpPr/>
          <p:nvPr/>
        </p:nvCxnSpPr>
        <p:spPr>
          <a:xfrm>
            <a:off x="323528" y="2036503"/>
            <a:ext cx="849694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ytuł 7"/>
          <p:cNvSpPr txBox="1">
            <a:spLocks/>
          </p:cNvSpPr>
          <p:nvPr/>
        </p:nvSpPr>
        <p:spPr>
          <a:xfrm>
            <a:off x="323528" y="969087"/>
            <a:ext cx="8691908" cy="1067416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pl-PL" sz="1900" b="0" dirty="0" smtClean="0">
                <a:solidFill>
                  <a:schemeClr val="accent4"/>
                </a:solidFill>
                <a:effectLst/>
                <a:cs typeface="Arial" pitchFamily="34" charset="0"/>
              </a:rPr>
              <a:t>Chcę budować przyjaźnie dla środowiska naturalnego </a:t>
            </a:r>
          </a:p>
          <a:p>
            <a:r>
              <a:rPr lang="pl-PL" sz="1000" b="0" dirty="0" smtClean="0">
                <a:solidFill>
                  <a:schemeClr val="accent4"/>
                </a:solidFill>
                <a:effectLst/>
                <a:cs typeface="Arial" pitchFamily="34" charset="0"/>
              </a:rPr>
              <a:t/>
            </a:r>
            <a:br>
              <a:rPr lang="pl-PL" sz="1000" b="0" dirty="0" smtClean="0">
                <a:solidFill>
                  <a:schemeClr val="accent4"/>
                </a:solidFill>
                <a:effectLst/>
                <a:cs typeface="Arial" pitchFamily="34" charset="0"/>
              </a:rPr>
            </a:br>
            <a:r>
              <a:rPr lang="pl-PL" sz="1900" dirty="0" smtClean="0">
                <a:solidFill>
                  <a:schemeClr val="accent4"/>
                </a:solidFill>
                <a:effectLst/>
                <a:cs typeface="Arial" pitchFamily="34" charset="0"/>
              </a:rPr>
              <a:t>- szukamy związków </a:t>
            </a:r>
            <a:r>
              <a:rPr lang="pl-PL" sz="1900" dirty="0" err="1" smtClean="0">
                <a:solidFill>
                  <a:schemeClr val="accent4"/>
                </a:solidFill>
                <a:effectLst/>
                <a:cs typeface="Arial" pitchFamily="34" charset="0"/>
              </a:rPr>
              <a:t>przyczynowo-skutkowych</a:t>
            </a:r>
            <a:endParaRPr lang="pl-PL" sz="1900" dirty="0">
              <a:solidFill>
                <a:schemeClr val="accent4"/>
              </a:solidFill>
              <a:effectLst/>
              <a:cs typeface="Arial" pitchFamily="34" charset="0"/>
            </a:endParaRPr>
          </a:p>
          <a:p>
            <a:r>
              <a:rPr lang="pl-PL" sz="1900" dirty="0">
                <a:solidFill>
                  <a:schemeClr val="accent4"/>
                </a:solidFill>
                <a:effectLst/>
                <a:cs typeface="Arial" pitchFamily="34" charset="0"/>
              </a:rPr>
              <a:t>w</a:t>
            </a:r>
            <a:r>
              <a:rPr lang="pl-PL" sz="1900" dirty="0" smtClean="0">
                <a:solidFill>
                  <a:schemeClr val="accent4"/>
                </a:solidFill>
                <a:effectLst/>
                <a:cs typeface="Arial" pitchFamily="34" charset="0"/>
              </a:rPr>
              <a:t>ystępujących </a:t>
            </a:r>
            <a:r>
              <a:rPr lang="pl-PL" sz="1900" dirty="0" smtClean="0">
                <a:solidFill>
                  <a:schemeClr val="accent4"/>
                </a:solidFill>
                <a:effectLst/>
                <a:cs typeface="Arial" pitchFamily="34" charset="0"/>
              </a:rPr>
              <a:t>w procesie realizacji i eksploatacji inwestycji.</a:t>
            </a:r>
            <a:endParaRPr lang="pl-PL" sz="1900" dirty="0">
              <a:solidFill>
                <a:schemeClr val="accent4"/>
              </a:solidFill>
              <a:effectLst/>
              <a:cs typeface="Arial" pitchFamily="34" charset="0"/>
            </a:endParaRPr>
          </a:p>
        </p:txBody>
      </p:sp>
      <p:sp>
        <p:nvSpPr>
          <p:cNvPr id="2" name="Prostokąt 1"/>
          <p:cNvSpPr/>
          <p:nvPr/>
        </p:nvSpPr>
        <p:spPr>
          <a:xfrm>
            <a:off x="3345827" y="2223985"/>
            <a:ext cx="24224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pl-PL" b="1" dirty="0" smtClean="0">
                <a:cs typeface="Arial" pitchFamily="34" charset="0"/>
              </a:rPr>
              <a:t>Co należy zrobić</a:t>
            </a:r>
            <a:r>
              <a:rPr lang="pl-PL" dirty="0" smtClean="0">
                <a:cs typeface="Arial" pitchFamily="34" charset="0"/>
              </a:rPr>
              <a:t>?</a:t>
            </a:r>
            <a:endParaRPr lang="pl-PL" dirty="0">
              <a:cs typeface="Arial" pitchFamily="34" charset="0"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431540" y="2924944"/>
            <a:ext cx="82809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sz="2000" dirty="0" smtClean="0">
                <a:cs typeface="Arial" pitchFamily="34" charset="0"/>
              </a:rPr>
              <a:t>Na </a:t>
            </a:r>
            <a:r>
              <a:rPr lang="pl-PL" sz="2000" dirty="0">
                <a:cs typeface="Arial" pitchFamily="34" charset="0"/>
              </a:rPr>
              <a:t>podstawie otrzymanych fragmentów norm, rozporządzeń, ustaw przedstaw jakie waszym zdaniem konsekwencje (skutki) pociąga za sobą wprowadzenie i stosowanie w procesie inwestycyjnym wyrobów budowlanych niezgodnych z normami. W swojej odpowiedzi uwzględnij możliwe konsekwencje           na różnych etapach procesu inwestycyjnego (planowanie, użytkowanie, remont, rozbiórka). Wykorzystaj przygotowaną kartę pracy  (logiczna gałązka). Wyniki waszej pracy zaprezentujecie na forum klasy</a:t>
            </a:r>
            <a:r>
              <a:rPr lang="pl-PL" sz="2000" i="1" dirty="0">
                <a:cs typeface="Arial" pitchFamily="34" charset="0"/>
              </a:rPr>
              <a:t>. 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45036" y="6627168"/>
            <a:ext cx="15488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900" i="1" u="sng" dirty="0" smtClean="0"/>
              <a:t>Autor: Regina Urbaniak</a:t>
            </a:r>
            <a:endParaRPr lang="pl-PL" sz="900" i="1" u="sng" dirty="0"/>
          </a:p>
        </p:txBody>
      </p:sp>
    </p:spTree>
    <p:extLst>
      <p:ext uri="{BB962C8B-B14F-4D97-AF65-F5344CB8AC3E}">
        <p14:creationId xmlns:p14="http://schemas.microsoft.com/office/powerpoint/2010/main" val="114923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B14B5-9973-41F0-914C-5385174C8088}" type="slidenum">
              <a:rPr lang="pl-PL" smtClean="0"/>
              <a:pPr/>
              <a:t>11</a:t>
            </a:fld>
            <a:endParaRPr lang="pl-PL"/>
          </a:p>
        </p:txBody>
      </p:sp>
      <p:sp>
        <p:nvSpPr>
          <p:cNvPr id="8" name="Tytuł 7"/>
          <p:cNvSpPr>
            <a:spLocks noGrp="1"/>
          </p:cNvSpPr>
          <p:nvPr>
            <p:ph type="title" idx="4294967295"/>
          </p:nvPr>
        </p:nvSpPr>
        <p:spPr>
          <a:xfrm>
            <a:off x="272580" y="260648"/>
            <a:ext cx="8568952" cy="520957"/>
          </a:xfrm>
        </p:spPr>
        <p:txBody>
          <a:bodyPr>
            <a:noAutofit/>
          </a:bodyPr>
          <a:lstStyle/>
          <a:p>
            <a:pPr algn="ctr"/>
            <a:r>
              <a:rPr lang="pl-PL" sz="2200" u="sng" dirty="0" smtClean="0">
                <a:solidFill>
                  <a:schemeClr val="accent4"/>
                </a:solidFill>
              </a:rPr>
              <a:t>Ćwiczenie 4.</a:t>
            </a:r>
            <a:endParaRPr lang="pl-PL" sz="2200" dirty="0">
              <a:solidFill>
                <a:schemeClr val="accent4"/>
              </a:solidFill>
              <a:effectLst/>
              <a:cs typeface="Arial" pitchFamily="34" charset="0"/>
            </a:endParaRPr>
          </a:p>
        </p:txBody>
      </p:sp>
      <p:cxnSp>
        <p:nvCxnSpPr>
          <p:cNvPr id="10" name="Łącznik prosty 9"/>
          <p:cNvCxnSpPr/>
          <p:nvPr/>
        </p:nvCxnSpPr>
        <p:spPr>
          <a:xfrm>
            <a:off x="323528" y="2036503"/>
            <a:ext cx="849694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ytuł 7"/>
          <p:cNvSpPr txBox="1">
            <a:spLocks/>
          </p:cNvSpPr>
          <p:nvPr/>
        </p:nvSpPr>
        <p:spPr>
          <a:xfrm>
            <a:off x="323528" y="969087"/>
            <a:ext cx="8691908" cy="1067416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pl-PL" sz="1900" b="0" dirty="0" smtClean="0">
                <a:solidFill>
                  <a:schemeClr val="accent4"/>
                </a:solidFill>
                <a:effectLst/>
                <a:cs typeface="Arial" pitchFamily="34" charset="0"/>
              </a:rPr>
              <a:t>Chcę budować przyjaźnie dla środowiska naturalnego </a:t>
            </a:r>
          </a:p>
          <a:p>
            <a:r>
              <a:rPr lang="pl-PL" sz="1000" b="0" dirty="0" smtClean="0">
                <a:solidFill>
                  <a:schemeClr val="accent4"/>
                </a:solidFill>
                <a:effectLst/>
                <a:cs typeface="Arial" pitchFamily="34" charset="0"/>
              </a:rPr>
              <a:t/>
            </a:r>
            <a:br>
              <a:rPr lang="pl-PL" sz="1000" b="0" dirty="0" smtClean="0">
                <a:solidFill>
                  <a:schemeClr val="accent4"/>
                </a:solidFill>
                <a:effectLst/>
                <a:cs typeface="Arial" pitchFamily="34" charset="0"/>
              </a:rPr>
            </a:br>
            <a:r>
              <a:rPr lang="pl-PL" sz="1900" dirty="0" smtClean="0">
                <a:solidFill>
                  <a:schemeClr val="accent4"/>
                </a:solidFill>
                <a:effectLst/>
                <a:cs typeface="Arial" pitchFamily="34" charset="0"/>
              </a:rPr>
              <a:t>- szukamy związków </a:t>
            </a:r>
            <a:r>
              <a:rPr lang="pl-PL" sz="1900" dirty="0" err="1" smtClean="0">
                <a:solidFill>
                  <a:schemeClr val="accent4"/>
                </a:solidFill>
                <a:effectLst/>
                <a:cs typeface="Arial" pitchFamily="34" charset="0"/>
              </a:rPr>
              <a:t>przyczynowo-skutkowych</a:t>
            </a:r>
            <a:endParaRPr lang="pl-PL" sz="1900" dirty="0">
              <a:solidFill>
                <a:schemeClr val="accent4"/>
              </a:solidFill>
              <a:effectLst/>
              <a:cs typeface="Arial" pitchFamily="34" charset="0"/>
            </a:endParaRPr>
          </a:p>
          <a:p>
            <a:r>
              <a:rPr lang="pl-PL" sz="1900" dirty="0">
                <a:solidFill>
                  <a:schemeClr val="accent4"/>
                </a:solidFill>
                <a:effectLst/>
                <a:cs typeface="Arial" pitchFamily="34" charset="0"/>
              </a:rPr>
              <a:t>w</a:t>
            </a:r>
            <a:r>
              <a:rPr lang="pl-PL" sz="1900" dirty="0" smtClean="0">
                <a:solidFill>
                  <a:schemeClr val="accent4"/>
                </a:solidFill>
                <a:effectLst/>
                <a:cs typeface="Arial" pitchFamily="34" charset="0"/>
              </a:rPr>
              <a:t>ystępujących </a:t>
            </a:r>
            <a:r>
              <a:rPr lang="pl-PL" sz="1900" dirty="0" smtClean="0">
                <a:solidFill>
                  <a:schemeClr val="accent4"/>
                </a:solidFill>
                <a:effectLst/>
                <a:cs typeface="Arial" pitchFamily="34" charset="0"/>
              </a:rPr>
              <a:t>w procesie realizacji i eksploatacji inwestycji.</a:t>
            </a:r>
            <a:endParaRPr lang="pl-PL" sz="1900" dirty="0">
              <a:solidFill>
                <a:schemeClr val="accent4"/>
              </a:solidFill>
              <a:effectLst/>
              <a:cs typeface="Arial" pitchFamily="34" charset="0"/>
            </a:endParaRPr>
          </a:p>
        </p:txBody>
      </p:sp>
      <p:pic>
        <p:nvPicPr>
          <p:cNvPr id="8194" name="Picture 2" descr="http://www.toc.edu.pl/wp-content/uploads/2012/05/Ga%C5%82%C4%85zka-o-narz%C4%99dzia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56173"/>
            <a:ext cx="3191358" cy="4028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ole tekstowe 11"/>
          <p:cNvSpPr txBox="1"/>
          <p:nvPr/>
        </p:nvSpPr>
        <p:spPr>
          <a:xfrm>
            <a:off x="1582920" y="6184376"/>
            <a:ext cx="9606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 smtClean="0"/>
              <a:t>Źródło: [10]</a:t>
            </a:r>
            <a:endParaRPr lang="pl-PL" sz="800" dirty="0"/>
          </a:p>
        </p:txBody>
      </p:sp>
      <p:sp>
        <p:nvSpPr>
          <p:cNvPr id="13" name="Prostokąt 12"/>
          <p:cNvSpPr/>
          <p:nvPr/>
        </p:nvSpPr>
        <p:spPr>
          <a:xfrm>
            <a:off x="4207314" y="2203035"/>
            <a:ext cx="3789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pl-PL" b="1" dirty="0" smtClean="0">
                <a:cs typeface="Arial" pitchFamily="34" charset="0"/>
              </a:rPr>
              <a:t>GAŁĄŹ LOGICZNA ZŁOŻONA</a:t>
            </a:r>
            <a:endParaRPr lang="pl-PL" dirty="0">
              <a:cs typeface="Arial" pitchFamily="34" charset="0"/>
            </a:endParaRPr>
          </a:p>
        </p:txBody>
      </p:sp>
      <p:cxnSp>
        <p:nvCxnSpPr>
          <p:cNvPr id="14" name="Łącznik prosty ze strzałką 13"/>
          <p:cNvCxnSpPr/>
          <p:nvPr/>
        </p:nvCxnSpPr>
        <p:spPr>
          <a:xfrm flipV="1">
            <a:off x="5436096" y="3158596"/>
            <a:ext cx="2530082" cy="2875664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Prostokąt 16"/>
          <p:cNvSpPr/>
          <p:nvPr/>
        </p:nvSpPr>
        <p:spPr>
          <a:xfrm>
            <a:off x="3779912" y="6061438"/>
            <a:ext cx="26436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pl-PL" sz="1600" dirty="0" smtClean="0">
                <a:cs typeface="Arial" pitchFamily="34" charset="0"/>
              </a:rPr>
              <a:t>Jeżeli jest </a:t>
            </a:r>
            <a:r>
              <a:rPr lang="pl-PL" sz="1600" b="1" dirty="0" smtClean="0">
                <a:solidFill>
                  <a:schemeClr val="accent4"/>
                </a:solidFill>
                <a:cs typeface="Arial" pitchFamily="34" charset="0"/>
              </a:rPr>
              <a:t>PRZYCZYNA</a:t>
            </a:r>
            <a:endParaRPr lang="pl-PL" sz="1600" dirty="0">
              <a:solidFill>
                <a:schemeClr val="accent4"/>
              </a:solidFill>
              <a:cs typeface="Arial" pitchFamily="34" charset="0"/>
            </a:endParaRPr>
          </a:p>
        </p:txBody>
      </p:sp>
      <p:sp>
        <p:nvSpPr>
          <p:cNvPr id="18" name="Prostokąt 17"/>
          <p:cNvSpPr/>
          <p:nvPr/>
        </p:nvSpPr>
        <p:spPr>
          <a:xfrm>
            <a:off x="6059508" y="2808955"/>
            <a:ext cx="25174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pl-PL" sz="1600" dirty="0" smtClean="0">
                <a:cs typeface="Arial" pitchFamily="34" charset="0"/>
              </a:rPr>
              <a:t>To występuje </a:t>
            </a:r>
            <a:r>
              <a:rPr lang="pl-PL" sz="1600" b="1" dirty="0" smtClean="0">
                <a:solidFill>
                  <a:srgbClr val="C00000"/>
                </a:solidFill>
                <a:cs typeface="Arial" pitchFamily="34" charset="0"/>
              </a:rPr>
              <a:t>SKUTEK</a:t>
            </a:r>
            <a:endParaRPr lang="pl-PL" sz="1600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21" name="Prostokąt 20"/>
          <p:cNvSpPr/>
          <p:nvPr/>
        </p:nvSpPr>
        <p:spPr>
          <a:xfrm>
            <a:off x="5484299" y="4291138"/>
            <a:ext cx="12358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pl-PL" sz="1600" dirty="0" smtClean="0">
                <a:cs typeface="Arial" pitchFamily="34" charset="0"/>
              </a:rPr>
              <a:t>Ponieważ:</a:t>
            </a:r>
            <a:endParaRPr lang="pl-PL" sz="1600" dirty="0">
              <a:cs typeface="Arial" pitchFamily="34" charset="0"/>
            </a:endParaRPr>
          </a:p>
        </p:txBody>
      </p:sp>
      <p:sp>
        <p:nvSpPr>
          <p:cNvPr id="22" name="Prostokąt 21"/>
          <p:cNvSpPr/>
          <p:nvPr/>
        </p:nvSpPr>
        <p:spPr>
          <a:xfrm>
            <a:off x="6653047" y="4568939"/>
            <a:ext cx="190468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1600" dirty="0" smtClean="0">
                <a:cs typeface="Arial" pitchFamily="34" charset="0"/>
              </a:rPr>
              <a:t>założenie,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1600" dirty="0" smtClean="0">
                <a:cs typeface="Arial" pitchFamily="34" charset="0"/>
              </a:rPr>
              <a:t>uzasadnienie,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1600" dirty="0" smtClean="0">
                <a:cs typeface="Arial" pitchFamily="34" charset="0"/>
              </a:rPr>
              <a:t>przyczyna,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1600" dirty="0" smtClean="0">
                <a:cs typeface="Arial" pitchFamily="34" charset="0"/>
              </a:rPr>
              <a:t>wniosek.</a:t>
            </a:r>
            <a:endParaRPr lang="pl-PL" sz="1600" dirty="0">
              <a:cs typeface="Arial" pitchFamily="34" charset="0"/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45036" y="6627168"/>
            <a:ext cx="15488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900" i="1" u="sng" dirty="0" smtClean="0"/>
              <a:t>Autor: Regina Urbaniak</a:t>
            </a:r>
            <a:endParaRPr lang="pl-PL" sz="900" i="1" u="sng" dirty="0"/>
          </a:p>
        </p:txBody>
      </p:sp>
    </p:spTree>
    <p:extLst>
      <p:ext uri="{BB962C8B-B14F-4D97-AF65-F5344CB8AC3E}">
        <p14:creationId xmlns:p14="http://schemas.microsoft.com/office/powerpoint/2010/main" val="45727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B14B5-9973-41F0-914C-5385174C8088}" type="slidenum">
              <a:rPr lang="pl-PL" smtClean="0"/>
              <a:pPr/>
              <a:t>12</a:t>
            </a:fld>
            <a:endParaRPr lang="pl-PL"/>
          </a:p>
        </p:txBody>
      </p:sp>
      <p:sp>
        <p:nvSpPr>
          <p:cNvPr id="8" name="Tytuł 7"/>
          <p:cNvSpPr>
            <a:spLocks noGrp="1"/>
          </p:cNvSpPr>
          <p:nvPr>
            <p:ph type="title" idx="4294967295"/>
          </p:nvPr>
        </p:nvSpPr>
        <p:spPr>
          <a:xfrm>
            <a:off x="272580" y="260648"/>
            <a:ext cx="8568952" cy="520957"/>
          </a:xfrm>
        </p:spPr>
        <p:txBody>
          <a:bodyPr>
            <a:noAutofit/>
          </a:bodyPr>
          <a:lstStyle/>
          <a:p>
            <a:pPr algn="ctr"/>
            <a:r>
              <a:rPr lang="pl-PL" sz="2200" u="sng" dirty="0" smtClean="0">
                <a:solidFill>
                  <a:schemeClr val="accent4"/>
                </a:solidFill>
              </a:rPr>
              <a:t>PODSUMOWANIE</a:t>
            </a:r>
            <a:endParaRPr lang="pl-PL" sz="2200" dirty="0">
              <a:solidFill>
                <a:schemeClr val="accent4"/>
              </a:solidFill>
              <a:effectLst/>
              <a:cs typeface="Arial" pitchFamily="34" charset="0"/>
            </a:endParaRPr>
          </a:p>
        </p:txBody>
      </p:sp>
      <p:cxnSp>
        <p:nvCxnSpPr>
          <p:cNvPr id="10" name="Łącznik prosty 9"/>
          <p:cNvCxnSpPr/>
          <p:nvPr/>
        </p:nvCxnSpPr>
        <p:spPr>
          <a:xfrm>
            <a:off x="323528" y="1572554"/>
            <a:ext cx="849694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ytuł 7"/>
          <p:cNvSpPr txBox="1">
            <a:spLocks/>
          </p:cNvSpPr>
          <p:nvPr/>
        </p:nvSpPr>
        <p:spPr>
          <a:xfrm>
            <a:off x="323528" y="505138"/>
            <a:ext cx="8691908" cy="1067416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pl-PL" sz="2200" dirty="0" smtClean="0">
                <a:solidFill>
                  <a:srgbClr val="C00000"/>
                </a:solidFill>
                <a:effectLst/>
                <a:cs typeface="Arial" pitchFamily="34" charset="0"/>
              </a:rPr>
              <a:t>Istniejące budynki muszą być ponownie przetwarzalne!</a:t>
            </a:r>
            <a:endParaRPr lang="pl-PL" sz="2200" dirty="0"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  <p:sp>
        <p:nvSpPr>
          <p:cNvPr id="9" name="Prostokąt 8"/>
          <p:cNvSpPr/>
          <p:nvPr/>
        </p:nvSpPr>
        <p:spPr>
          <a:xfrm>
            <a:off x="663685" y="1817044"/>
            <a:ext cx="77867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dirty="0">
                <a:ea typeface="Calibri" pitchFamily="34" charset="0"/>
                <a:cs typeface="Times New Roman" pitchFamily="18" charset="0"/>
              </a:rPr>
              <a:t>W</a:t>
            </a:r>
            <a:r>
              <a:rPr kumimoji="0" lang="pl-PL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szystkie materiały budowlane powinny być tak dobrane,        aby przy późniejszym wyburzaniu było możliwe ich posortowanie i </a:t>
            </a:r>
            <a:r>
              <a:rPr kumimoji="0" lang="pl-PL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ponowne</a:t>
            </a:r>
            <a:r>
              <a:rPr kumimoji="0" lang="pl-PL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pl-PL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wykorzystanie</a:t>
            </a:r>
            <a:r>
              <a:rPr lang="pl-PL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pl-PL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po przetworzeniu.</a:t>
            </a:r>
            <a:endParaRPr lang="pl-PL" dirty="0"/>
          </a:p>
        </p:txBody>
      </p:sp>
      <p:pic>
        <p:nvPicPr>
          <p:cNvPr id="11" name="Picture 15" descr="Znalezione obrazy dla zapytania recykling materiałow budowlany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7315" y="2912170"/>
            <a:ext cx="5684334" cy="3377674"/>
          </a:xfrm>
          <a:prstGeom prst="rect">
            <a:avLst/>
          </a:prstGeom>
          <a:noFill/>
        </p:spPr>
      </p:pic>
      <p:sp>
        <p:nvSpPr>
          <p:cNvPr id="12" name="pole tekstowe 11"/>
          <p:cNvSpPr txBox="1"/>
          <p:nvPr/>
        </p:nvSpPr>
        <p:spPr>
          <a:xfrm>
            <a:off x="4189179" y="6237986"/>
            <a:ext cx="9606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 smtClean="0"/>
              <a:t>Źródło: [11]</a:t>
            </a:r>
            <a:endParaRPr lang="pl-PL" sz="800" dirty="0"/>
          </a:p>
        </p:txBody>
      </p:sp>
      <p:sp>
        <p:nvSpPr>
          <p:cNvPr id="13" name="pole tekstowe 12"/>
          <p:cNvSpPr txBox="1"/>
          <p:nvPr/>
        </p:nvSpPr>
        <p:spPr>
          <a:xfrm>
            <a:off x="45036" y="6627168"/>
            <a:ext cx="15488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900" i="1" u="sng" dirty="0" smtClean="0"/>
              <a:t>Autor: Regina Urbaniak</a:t>
            </a:r>
            <a:endParaRPr lang="pl-PL" sz="900" i="1" u="sng" dirty="0"/>
          </a:p>
        </p:txBody>
      </p:sp>
    </p:spTree>
    <p:extLst>
      <p:ext uri="{BB962C8B-B14F-4D97-AF65-F5344CB8AC3E}">
        <p14:creationId xmlns:p14="http://schemas.microsoft.com/office/powerpoint/2010/main" val="164950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B14B5-9973-41F0-914C-5385174C8088}" type="slidenum">
              <a:rPr lang="pl-PL" smtClean="0"/>
              <a:pPr/>
              <a:t>13</a:t>
            </a:fld>
            <a:endParaRPr lang="pl-PL"/>
          </a:p>
        </p:txBody>
      </p:sp>
      <p:sp>
        <p:nvSpPr>
          <p:cNvPr id="8" name="Tytuł 7"/>
          <p:cNvSpPr>
            <a:spLocks noGrp="1"/>
          </p:cNvSpPr>
          <p:nvPr>
            <p:ph type="title" idx="4294967295"/>
          </p:nvPr>
        </p:nvSpPr>
        <p:spPr>
          <a:xfrm>
            <a:off x="272580" y="260648"/>
            <a:ext cx="8568952" cy="520957"/>
          </a:xfrm>
        </p:spPr>
        <p:txBody>
          <a:bodyPr>
            <a:noAutofit/>
          </a:bodyPr>
          <a:lstStyle/>
          <a:p>
            <a:pPr algn="ctr"/>
            <a:r>
              <a:rPr lang="pl-PL" sz="2200" u="sng" dirty="0" smtClean="0">
                <a:solidFill>
                  <a:schemeClr val="accent4"/>
                </a:solidFill>
              </a:rPr>
              <a:t>PODSUMOWANIE</a:t>
            </a:r>
            <a:endParaRPr lang="pl-PL" sz="2200" dirty="0">
              <a:solidFill>
                <a:schemeClr val="accent4"/>
              </a:solidFill>
              <a:effectLst/>
              <a:cs typeface="Arial" pitchFamily="34" charset="0"/>
            </a:endParaRPr>
          </a:p>
        </p:txBody>
      </p:sp>
      <p:cxnSp>
        <p:nvCxnSpPr>
          <p:cNvPr id="10" name="Łącznik prosty 9"/>
          <p:cNvCxnSpPr/>
          <p:nvPr/>
        </p:nvCxnSpPr>
        <p:spPr>
          <a:xfrm>
            <a:off x="323528" y="1572554"/>
            <a:ext cx="849694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ytuł 7"/>
          <p:cNvSpPr txBox="1">
            <a:spLocks/>
          </p:cNvSpPr>
          <p:nvPr/>
        </p:nvSpPr>
        <p:spPr>
          <a:xfrm>
            <a:off x="323528" y="505138"/>
            <a:ext cx="8691908" cy="1067416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pl-PL" sz="2200" dirty="0" smtClean="0">
                <a:solidFill>
                  <a:srgbClr val="C00000"/>
                </a:solidFill>
                <a:effectLst/>
                <a:cs typeface="Arial" pitchFamily="34" charset="0"/>
              </a:rPr>
              <a:t>Istniejące budynki muszą być ponownie przetwarzalne!</a:t>
            </a:r>
            <a:endParaRPr lang="pl-PL" sz="2200" dirty="0"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  <p:sp>
        <p:nvSpPr>
          <p:cNvPr id="12" name="pole tekstowe 11"/>
          <p:cNvSpPr txBox="1"/>
          <p:nvPr/>
        </p:nvSpPr>
        <p:spPr>
          <a:xfrm>
            <a:off x="4189179" y="6237986"/>
            <a:ext cx="9606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 smtClean="0"/>
              <a:t>Źródło: [12]</a:t>
            </a:r>
            <a:endParaRPr lang="pl-PL" sz="800" dirty="0"/>
          </a:p>
        </p:txBody>
      </p:sp>
      <p:sp>
        <p:nvSpPr>
          <p:cNvPr id="13" name="Prostokąt 12"/>
          <p:cNvSpPr/>
          <p:nvPr/>
        </p:nvSpPr>
        <p:spPr>
          <a:xfrm>
            <a:off x="770842" y="1812765"/>
            <a:ext cx="757242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sz="20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Ekologiczny budynek to efekt finalny procesu budowlanego. </a:t>
            </a:r>
            <a:br>
              <a:rPr lang="pl-PL" sz="20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l-PL" sz="20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W ekologicznym budownictwie chodzi o to, aby już na etapie samej budowy dołożyć wszelkich starań, by zminimalizować jej negatywny wpływ na środowisko. Stosowanie odpowiednich norm technicznych przyczyni się do  spełnienia wymogów związanych z ochroną środowiska.</a:t>
            </a:r>
          </a:p>
          <a:p>
            <a:endParaRPr lang="pl-PL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Koncepcja planowania nieruchomości jako zielone drzewa w kształcie ludzkiej głowy z okularów w kształcie domu lub domu jako symbol wizjonera strayegy inwestycyjnej dla rosnącej nowego projektu budowy mieszkalnych pho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79242" y="3812282"/>
            <a:ext cx="2355628" cy="2425704"/>
          </a:xfrm>
          <a:prstGeom prst="rect">
            <a:avLst/>
          </a:prstGeom>
          <a:noFill/>
        </p:spPr>
      </p:pic>
      <p:sp>
        <p:nvSpPr>
          <p:cNvPr id="9" name="pole tekstowe 8"/>
          <p:cNvSpPr txBox="1"/>
          <p:nvPr/>
        </p:nvSpPr>
        <p:spPr>
          <a:xfrm>
            <a:off x="45036" y="6627168"/>
            <a:ext cx="15488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900" i="1" u="sng" dirty="0" smtClean="0"/>
              <a:t>Autor: Regina Urbaniak</a:t>
            </a:r>
            <a:endParaRPr lang="pl-PL" sz="900" i="1" u="sng" dirty="0"/>
          </a:p>
        </p:txBody>
      </p:sp>
    </p:spTree>
    <p:extLst>
      <p:ext uri="{BB962C8B-B14F-4D97-AF65-F5344CB8AC3E}">
        <p14:creationId xmlns:p14="http://schemas.microsoft.com/office/powerpoint/2010/main" val="374617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704462" y="404664"/>
            <a:ext cx="7643866" cy="7140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Źródła</a:t>
            </a:r>
          </a:p>
          <a:p>
            <a:pPr algn="ctr"/>
            <a:endParaRPr lang="pl-PL" sz="2200" b="1" dirty="0" smtClean="0">
              <a:solidFill>
                <a:schemeClr val="accent4"/>
              </a:solidFill>
              <a:cs typeface="Arial" pitchFamily="34" charset="0"/>
            </a:endParaRPr>
          </a:p>
          <a:p>
            <a:pPr algn="ctr"/>
            <a:endParaRPr lang="pl-PL" sz="2200" b="1" dirty="0" smtClean="0">
              <a:solidFill>
                <a:schemeClr val="accent4"/>
              </a:solidFill>
              <a:cs typeface="Arial" pitchFamily="34" charset="0"/>
            </a:endParaRPr>
          </a:p>
          <a:p>
            <a:pPr algn="ctr"/>
            <a:endParaRPr lang="pl-PL" sz="1000" b="1" u="sng" dirty="0" smtClean="0">
              <a:solidFill>
                <a:schemeClr val="accent1"/>
              </a:solidFill>
              <a:cs typeface="Arial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pl-PL" sz="1000" i="1" dirty="0" smtClean="0">
                <a:solidFill>
                  <a:schemeClr val="accent4"/>
                </a:solidFill>
                <a:hlinkClick r:id="rId2"/>
              </a:rPr>
              <a:t>http</a:t>
            </a:r>
            <a:r>
              <a:rPr lang="pl-PL" sz="1000" i="1" dirty="0">
                <a:solidFill>
                  <a:schemeClr val="accent4"/>
                </a:solidFill>
                <a:hlinkClick r:id="rId2"/>
              </a:rPr>
              <a:t>://magazif.com/architektura/zielone-budownictwo-w-polsce-standardy</a:t>
            </a:r>
            <a:r>
              <a:rPr lang="pl-PL" sz="1000" i="1" dirty="0" smtClean="0">
                <a:solidFill>
                  <a:schemeClr val="accent4"/>
                </a:solidFill>
                <a:hlinkClick r:id="rId2"/>
              </a:rPr>
              <a:t>/</a:t>
            </a:r>
            <a:endParaRPr lang="pl-PL" sz="1000" i="1" dirty="0" smtClean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endParaRPr lang="pl-PL" sz="1000" i="1" dirty="0" smtClean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pl-PL" sz="1000" dirty="0" smtClean="0">
                <a:solidFill>
                  <a:schemeClr val="accent4"/>
                </a:solidFill>
                <a:hlinkClick r:id="rId3"/>
              </a:rPr>
              <a:t>www.pkt.pl/firma/terra-analizy-doradztwo-planowanie-agnieszka-rozenau-rybowicz-3099733</a:t>
            </a:r>
            <a:endParaRPr lang="pl-PL" sz="1000" dirty="0" smtClean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endParaRPr lang="pl-PL" sz="1000" dirty="0" smtClean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pl-PL" sz="1000" dirty="0">
                <a:solidFill>
                  <a:schemeClr val="accent4"/>
                </a:solidFill>
                <a:hlinkClick r:id="rId4"/>
              </a:rPr>
              <a:t>http://</a:t>
            </a:r>
            <a:r>
              <a:rPr lang="pl-PL" sz="1000" dirty="0" smtClean="0">
                <a:solidFill>
                  <a:schemeClr val="accent4"/>
                </a:solidFill>
                <a:hlinkClick r:id="rId4"/>
              </a:rPr>
              <a:t>www.e-sciany.pl/a/odbior-budynku-procedury-9262.html</a:t>
            </a:r>
            <a:endParaRPr lang="pl-PL" sz="1000" dirty="0" smtClean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endParaRPr lang="pl-PL" sz="1000" dirty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pl-PL" sz="1000" dirty="0" smtClean="0">
                <a:solidFill>
                  <a:schemeClr val="accent4"/>
                </a:solidFill>
                <a:hlinkClick r:id="rId5"/>
              </a:rPr>
              <a:t>www.morizon.pl/blog/rozbiorka-budynku-jakie-koszty</a:t>
            </a:r>
            <a:endParaRPr lang="pl-PL" sz="1000" dirty="0" smtClean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endParaRPr lang="pl-PL" sz="1000" dirty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pl-PL" sz="1000" dirty="0">
                <a:solidFill>
                  <a:schemeClr val="accent4"/>
                </a:solidFill>
                <a:hlinkClick r:id="rId6"/>
              </a:rPr>
              <a:t>http://</a:t>
            </a:r>
            <a:r>
              <a:rPr lang="pl-PL" sz="1000" dirty="0" smtClean="0">
                <a:solidFill>
                  <a:schemeClr val="accent4"/>
                </a:solidFill>
                <a:hlinkClick r:id="rId6"/>
              </a:rPr>
              <a:t>pl.angrybirds.wikia.com/wiki/Plik:Znak-zapytania.jpg</a:t>
            </a:r>
            <a:endParaRPr lang="pl-PL" sz="1000" dirty="0" smtClean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endParaRPr lang="pl-PL" sz="1000" dirty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pl-PL" sz="1000" dirty="0">
                <a:solidFill>
                  <a:schemeClr val="accent4"/>
                </a:solidFill>
                <a:hlinkClick r:id="rId7"/>
              </a:rPr>
              <a:t>https://</a:t>
            </a:r>
            <a:r>
              <a:rPr lang="pl-PL" sz="1000" dirty="0" smtClean="0">
                <a:solidFill>
                  <a:schemeClr val="accent4"/>
                </a:solidFill>
                <a:hlinkClick r:id="rId7"/>
              </a:rPr>
              <a:t>pl.123rf.com/photo_17533369_architektura-z-wzorcowym-domu-i-plan-budynku.html?fromid=KzVxQitRc0piSDJyTEhuUWlUR1Rjdz09</a:t>
            </a:r>
            <a:endParaRPr lang="pl-PL" sz="1000" dirty="0" smtClean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endParaRPr lang="pl-PL" sz="1000" dirty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pl-PL" sz="1000" dirty="0">
                <a:solidFill>
                  <a:schemeClr val="accent4"/>
                </a:solidFill>
                <a:hlinkClick r:id="rId8"/>
              </a:rPr>
              <a:t>https://immunise4life.my/haram-substances-in-medicines</a:t>
            </a:r>
            <a:r>
              <a:rPr lang="pl-PL" sz="1000" dirty="0" smtClean="0">
                <a:solidFill>
                  <a:schemeClr val="accent4"/>
                </a:solidFill>
                <a:hlinkClick r:id="rId8"/>
              </a:rPr>
              <a:t>/</a:t>
            </a:r>
            <a:endParaRPr lang="pl-PL" sz="1000" dirty="0" smtClean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endParaRPr lang="pl-PL" sz="1000" dirty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pl-PL" sz="1000" dirty="0">
                <a:solidFill>
                  <a:schemeClr val="accent4"/>
                </a:solidFill>
                <a:hlinkClick r:id="rId9"/>
              </a:rPr>
              <a:t>http://</a:t>
            </a:r>
            <a:r>
              <a:rPr lang="pl-PL" sz="1000" dirty="0" smtClean="0">
                <a:solidFill>
                  <a:schemeClr val="accent4"/>
                </a:solidFill>
                <a:hlinkClick r:id="rId9"/>
              </a:rPr>
              <a:t>www.ce-polska.pl/kiedy-nadac-znak-ce-na-wyrob-budowlany-a-kiedy-nadac-znak-budowlany-b</a:t>
            </a:r>
            <a:endParaRPr lang="pl-PL" sz="1000" dirty="0" smtClean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endParaRPr lang="pl-PL" sz="1000" dirty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pl-PL" sz="1000" dirty="0">
                <a:solidFill>
                  <a:schemeClr val="accent4"/>
                </a:solidFill>
                <a:hlinkClick r:id="rId10"/>
              </a:rPr>
              <a:t>https://timesandtrendsacademy.com/fashion-designing-colleges-in-pune</a:t>
            </a:r>
            <a:r>
              <a:rPr lang="pl-PL" sz="1000" dirty="0" smtClean="0">
                <a:solidFill>
                  <a:schemeClr val="accent4"/>
                </a:solidFill>
                <a:hlinkClick r:id="rId10"/>
              </a:rPr>
              <a:t>/</a:t>
            </a:r>
            <a:endParaRPr lang="pl-PL" sz="1000" dirty="0" smtClean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endParaRPr lang="pl-PL" sz="1000" dirty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pl-PL" sz="1000" dirty="0">
                <a:solidFill>
                  <a:schemeClr val="accent4"/>
                </a:solidFill>
                <a:hlinkClick r:id="rId11"/>
              </a:rPr>
              <a:t>http://www.toc.edu.pl/co-to-jest-toc/narzedzia-toc</a:t>
            </a:r>
            <a:r>
              <a:rPr lang="pl-PL" sz="1000" dirty="0" smtClean="0">
                <a:solidFill>
                  <a:schemeClr val="accent4"/>
                </a:solidFill>
                <a:hlinkClick r:id="rId11"/>
              </a:rPr>
              <a:t>/</a:t>
            </a:r>
            <a:endParaRPr lang="pl-PL" sz="1000" dirty="0" smtClean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endParaRPr lang="pl-PL" sz="1000" dirty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pl-PL" sz="1000" dirty="0">
                <a:solidFill>
                  <a:schemeClr val="accent4"/>
                </a:solidFill>
                <a:hlinkClick r:id="rId12"/>
              </a:rPr>
              <a:t>http://</a:t>
            </a:r>
            <a:r>
              <a:rPr lang="pl-PL" sz="1000" dirty="0" smtClean="0">
                <a:solidFill>
                  <a:schemeClr val="accent4"/>
                </a:solidFill>
                <a:hlinkClick r:id="rId12"/>
              </a:rPr>
              <a:t>mieszkajenergooszczednie.pl/poradnik-inwestora/czy-budynki-nf40-i-nf15-sa-oplacalne-ekonomicznie/165-15-2-ocen-budynek-w-cyklu-zycia</a:t>
            </a:r>
            <a:endParaRPr lang="pl-PL" sz="1000" dirty="0" smtClean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endParaRPr lang="pl-PL" sz="1000" dirty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pl-PL" sz="1000" dirty="0">
                <a:solidFill>
                  <a:schemeClr val="accent4"/>
                </a:solidFill>
                <a:hlinkClick r:id="rId13"/>
              </a:rPr>
              <a:t>https://</a:t>
            </a:r>
            <a:r>
              <a:rPr lang="pl-PL" sz="1000" dirty="0" smtClean="0">
                <a:solidFill>
                  <a:schemeClr val="accent4"/>
                </a:solidFill>
                <a:hlinkClick r:id="rId13"/>
              </a:rPr>
              <a:t>pl.123rf.com/photo_24000207_koncepcja-planowania-nieruchomo%C5%9Bci-jako-zielone-drzewa-w-kszta%C5%82cie-ludzkiej-g%C5%82owy-z-okular%C3%B3w-w-kszta.html?fromid=KzVxQitRc0piSDJyTEhuUWlUR1Rjdz09</a:t>
            </a:r>
            <a:endParaRPr lang="pl-PL" sz="1000" dirty="0" smtClean="0">
              <a:solidFill>
                <a:schemeClr val="accent4"/>
              </a:solidFill>
            </a:endParaRPr>
          </a:p>
          <a:p>
            <a:pPr marL="342900" indent="-342900">
              <a:buFont typeface="+mj-lt"/>
              <a:buAutoNum type="arabicParenR"/>
            </a:pPr>
            <a:endParaRPr lang="pl-PL" sz="1200" dirty="0"/>
          </a:p>
          <a:p>
            <a:pPr marL="342900" indent="-342900">
              <a:buFont typeface="+mj-lt"/>
              <a:buAutoNum type="arabicParenR"/>
            </a:pPr>
            <a:endParaRPr lang="pl-PL" sz="1200" dirty="0"/>
          </a:p>
          <a:p>
            <a:pPr marL="342900" indent="-342900">
              <a:buFont typeface="+mj-lt"/>
              <a:buAutoNum type="arabicParenR"/>
            </a:pPr>
            <a:endParaRPr lang="pl-PL" sz="1200" dirty="0" smtClean="0"/>
          </a:p>
          <a:p>
            <a:pPr marL="342900" indent="-342900">
              <a:buFont typeface="+mj-lt"/>
              <a:buAutoNum type="arabicParenR"/>
            </a:pPr>
            <a:endParaRPr lang="pl-PL" sz="1200" dirty="0"/>
          </a:p>
          <a:p>
            <a:pPr marL="342900" indent="-342900">
              <a:buFont typeface="+mj-lt"/>
              <a:buAutoNum type="arabicParenR"/>
            </a:pPr>
            <a:endParaRPr lang="pl-PL" sz="1200" dirty="0"/>
          </a:p>
          <a:p>
            <a:pPr marL="342900" indent="-342900">
              <a:buFont typeface="+mj-lt"/>
              <a:buAutoNum type="arabicParenR"/>
            </a:pPr>
            <a:endParaRPr lang="pl-PL" sz="1200" dirty="0" smtClean="0"/>
          </a:p>
          <a:p>
            <a:pPr marL="342900" indent="-342900">
              <a:buFont typeface="+mj-lt"/>
              <a:buAutoNum type="arabicParenR"/>
            </a:pPr>
            <a:endParaRPr lang="pl-PL" sz="1200" dirty="0"/>
          </a:p>
          <a:p>
            <a:pPr marL="342900" indent="-342900">
              <a:buFont typeface="+mj-lt"/>
              <a:buAutoNum type="arabicParenR"/>
            </a:pPr>
            <a:endParaRPr lang="pl-PL" sz="1200" dirty="0"/>
          </a:p>
          <a:p>
            <a:pPr marL="342900" indent="-342900">
              <a:buFont typeface="+mj-lt"/>
              <a:buAutoNum type="arabicParenR"/>
            </a:pPr>
            <a:endParaRPr lang="pl-PL" sz="1600" b="1" u="sng" dirty="0" smtClean="0">
              <a:cs typeface="Arial" pitchFamily="34" charset="0"/>
            </a:endParaRP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B14B5-9973-41F0-914C-5385174C8088}" type="slidenum">
              <a:rPr lang="pl-PL" smtClean="0"/>
              <a:pPr/>
              <a:t>14</a:t>
            </a:fld>
            <a:endParaRPr lang="pl-PL"/>
          </a:p>
        </p:txBody>
      </p:sp>
      <p:cxnSp>
        <p:nvCxnSpPr>
          <p:cNvPr id="4" name="Łącznik prosty 3"/>
          <p:cNvCxnSpPr/>
          <p:nvPr/>
        </p:nvCxnSpPr>
        <p:spPr>
          <a:xfrm>
            <a:off x="308584" y="908720"/>
            <a:ext cx="849694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ole tekstowe 4"/>
          <p:cNvSpPr txBox="1"/>
          <p:nvPr/>
        </p:nvSpPr>
        <p:spPr>
          <a:xfrm>
            <a:off x="45036" y="6627168"/>
            <a:ext cx="15488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900" i="1" u="sng" dirty="0" smtClean="0"/>
              <a:t>Autor: Regina Urbaniak</a:t>
            </a:r>
            <a:endParaRPr lang="pl-PL" sz="900" i="1" u="sng" dirty="0"/>
          </a:p>
        </p:txBody>
      </p:sp>
    </p:spTree>
    <p:extLst>
      <p:ext uri="{BB962C8B-B14F-4D97-AF65-F5344CB8AC3E}">
        <p14:creationId xmlns:p14="http://schemas.microsoft.com/office/powerpoint/2010/main" val="63625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428603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2000" b="0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pl-PL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252922719"/>
              </p:ext>
            </p:extLst>
          </p:nvPr>
        </p:nvGraphicFramePr>
        <p:xfrm>
          <a:off x="357158" y="1357298"/>
          <a:ext cx="8501122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pole tekstowe 15"/>
          <p:cNvSpPr txBox="1"/>
          <p:nvPr/>
        </p:nvSpPr>
        <p:spPr>
          <a:xfrm>
            <a:off x="6081722" y="1724012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  <p:sp>
        <p:nvSpPr>
          <p:cNvPr id="17" name="pole tekstowe 16"/>
          <p:cNvSpPr txBox="1"/>
          <p:nvPr/>
        </p:nvSpPr>
        <p:spPr>
          <a:xfrm>
            <a:off x="6072198" y="1785926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  <p:sp>
        <p:nvSpPr>
          <p:cNvPr id="10" name="Symbol zastępczy numeru slajd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B14B5-9973-41F0-914C-5385174C8088}" type="slidenum">
              <a:rPr lang="pl-PL" smtClean="0"/>
              <a:pPr/>
              <a:t>2</a:t>
            </a:fld>
            <a:endParaRPr lang="pl-PL"/>
          </a:p>
        </p:txBody>
      </p:sp>
      <p:sp>
        <p:nvSpPr>
          <p:cNvPr id="11" name="Tytuł 10"/>
          <p:cNvSpPr>
            <a:spLocks noGrp="1"/>
          </p:cNvSpPr>
          <p:nvPr>
            <p:ph type="title" idx="4294967295"/>
          </p:nvPr>
        </p:nvSpPr>
        <p:spPr>
          <a:xfrm>
            <a:off x="308584" y="579316"/>
            <a:ext cx="8496944" cy="1050925"/>
          </a:xfrm>
        </p:spPr>
        <p:txBody>
          <a:bodyPr>
            <a:noAutofit/>
          </a:bodyPr>
          <a:lstStyle/>
          <a:p>
            <a:pPr algn="ctr"/>
            <a:r>
              <a:rPr lang="pl-PL" sz="2200" u="sng" dirty="0" smtClean="0">
                <a:solidFill>
                  <a:schemeClr val="accent4"/>
                </a:solidFill>
              </a:rPr>
              <a:t>Ćwiczenie 1.</a:t>
            </a:r>
            <a:r>
              <a:rPr lang="pl-PL" sz="2200" dirty="0" smtClean="0">
                <a:solidFill>
                  <a:schemeClr val="accent4"/>
                </a:solidFill>
              </a:rPr>
              <a:t/>
            </a:r>
            <a:br>
              <a:rPr lang="pl-PL" sz="2200" dirty="0" smtClean="0">
                <a:solidFill>
                  <a:schemeClr val="accent4"/>
                </a:solidFill>
              </a:rPr>
            </a:br>
            <a:r>
              <a:rPr lang="pl-PL" sz="1000" dirty="0">
                <a:solidFill>
                  <a:schemeClr val="accent4"/>
                </a:solidFill>
              </a:rPr>
              <a:t/>
            </a:r>
            <a:br>
              <a:rPr lang="pl-PL" sz="1000" dirty="0">
                <a:solidFill>
                  <a:schemeClr val="accent4"/>
                </a:solidFill>
              </a:rPr>
            </a:br>
            <a:r>
              <a:rPr lang="pl-PL" sz="2200" dirty="0" smtClean="0">
                <a:solidFill>
                  <a:schemeClr val="accent4"/>
                </a:solidFill>
              </a:rPr>
              <a:t> </a:t>
            </a:r>
            <a:r>
              <a:rPr lang="pl-PL" sz="2200" dirty="0" smtClean="0">
                <a:solidFill>
                  <a:schemeClr val="accent4"/>
                </a:solidFill>
                <a:effectLst/>
              </a:rPr>
              <a:t>Co ma wpływ, podczas wznoszenia budynku, na budowanie przyjazne środowisku naturalnemu?</a:t>
            </a:r>
            <a:endParaRPr lang="pl-PL" sz="2200" dirty="0">
              <a:solidFill>
                <a:schemeClr val="accent4"/>
              </a:solidFill>
              <a:effectLst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715158468"/>
              </p:ext>
            </p:extLst>
          </p:nvPr>
        </p:nvGraphicFramePr>
        <p:xfrm>
          <a:off x="684776" y="1812804"/>
          <a:ext cx="7754400" cy="4664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5" name="pole tekstowe 14"/>
          <p:cNvSpPr txBox="1"/>
          <p:nvPr/>
        </p:nvSpPr>
        <p:spPr>
          <a:xfrm>
            <a:off x="1187624" y="3099374"/>
            <a:ext cx="7920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 smtClean="0"/>
              <a:t>Źródło: [2]</a:t>
            </a:r>
            <a:endParaRPr lang="pl-PL" sz="800" dirty="0"/>
          </a:p>
        </p:txBody>
      </p:sp>
      <p:sp>
        <p:nvSpPr>
          <p:cNvPr id="22" name="pole tekstowe 21"/>
          <p:cNvSpPr txBox="1"/>
          <p:nvPr/>
        </p:nvSpPr>
        <p:spPr>
          <a:xfrm>
            <a:off x="1187624" y="4676229"/>
            <a:ext cx="7920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 smtClean="0"/>
              <a:t>Źródło: [3]</a:t>
            </a:r>
            <a:endParaRPr lang="pl-PL" sz="800" dirty="0"/>
          </a:p>
        </p:txBody>
      </p:sp>
      <p:sp>
        <p:nvSpPr>
          <p:cNvPr id="23" name="pole tekstowe 22"/>
          <p:cNvSpPr txBox="1"/>
          <p:nvPr/>
        </p:nvSpPr>
        <p:spPr>
          <a:xfrm>
            <a:off x="1187624" y="6294437"/>
            <a:ext cx="7920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 smtClean="0"/>
              <a:t>Źródło: [4]</a:t>
            </a:r>
            <a:endParaRPr lang="pl-PL" sz="800" dirty="0"/>
          </a:p>
        </p:txBody>
      </p:sp>
      <p:sp>
        <p:nvSpPr>
          <p:cNvPr id="5" name="Strzałka zakrzywiona w prawo 4"/>
          <p:cNvSpPr/>
          <p:nvPr/>
        </p:nvSpPr>
        <p:spPr>
          <a:xfrm>
            <a:off x="179512" y="2558734"/>
            <a:ext cx="504056" cy="1446330"/>
          </a:xfrm>
          <a:prstGeom prst="curvedRightArrow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  <p:sp>
        <p:nvSpPr>
          <p:cNvPr id="24" name="Strzałka zakrzywiona w prawo 23"/>
          <p:cNvSpPr/>
          <p:nvPr/>
        </p:nvSpPr>
        <p:spPr>
          <a:xfrm>
            <a:off x="184348" y="4288755"/>
            <a:ext cx="504056" cy="1446330"/>
          </a:xfrm>
          <a:prstGeom prst="curvedRightArrow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  <p:cxnSp>
        <p:nvCxnSpPr>
          <p:cNvPr id="7" name="Łącznik prosty 6"/>
          <p:cNvCxnSpPr/>
          <p:nvPr/>
        </p:nvCxnSpPr>
        <p:spPr>
          <a:xfrm>
            <a:off x="308584" y="1724012"/>
            <a:ext cx="849694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ole tekstowe 17"/>
          <p:cNvSpPr txBox="1"/>
          <p:nvPr/>
        </p:nvSpPr>
        <p:spPr>
          <a:xfrm>
            <a:off x="45036" y="6627168"/>
            <a:ext cx="15488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900" i="1" u="sng" dirty="0" smtClean="0"/>
              <a:t>Autor: Regina Urbaniak</a:t>
            </a:r>
            <a:endParaRPr lang="pl-PL" sz="900" i="1" u="sng" dirty="0"/>
          </a:p>
        </p:txBody>
      </p:sp>
    </p:spTree>
    <p:extLst>
      <p:ext uri="{BB962C8B-B14F-4D97-AF65-F5344CB8AC3E}">
        <p14:creationId xmlns:p14="http://schemas.microsoft.com/office/powerpoint/2010/main" val="354528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428603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2000" b="0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pl-PL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252922719"/>
              </p:ext>
            </p:extLst>
          </p:nvPr>
        </p:nvGraphicFramePr>
        <p:xfrm>
          <a:off x="357158" y="1357298"/>
          <a:ext cx="8501122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pole tekstowe 15"/>
          <p:cNvSpPr txBox="1"/>
          <p:nvPr/>
        </p:nvSpPr>
        <p:spPr>
          <a:xfrm>
            <a:off x="6081722" y="1724012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  <p:sp>
        <p:nvSpPr>
          <p:cNvPr id="17" name="pole tekstowe 16"/>
          <p:cNvSpPr txBox="1"/>
          <p:nvPr/>
        </p:nvSpPr>
        <p:spPr>
          <a:xfrm>
            <a:off x="6072198" y="1785926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  <p:sp>
        <p:nvSpPr>
          <p:cNvPr id="10" name="Symbol zastępczy numeru slajd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B14B5-9973-41F0-914C-5385174C8088}" type="slidenum">
              <a:rPr lang="pl-PL" smtClean="0"/>
              <a:pPr/>
              <a:t>3</a:t>
            </a:fld>
            <a:endParaRPr lang="pl-PL"/>
          </a:p>
        </p:txBody>
      </p:sp>
      <p:sp>
        <p:nvSpPr>
          <p:cNvPr id="11" name="Tytuł 10"/>
          <p:cNvSpPr>
            <a:spLocks noGrp="1"/>
          </p:cNvSpPr>
          <p:nvPr>
            <p:ph type="title" idx="4294967295"/>
          </p:nvPr>
        </p:nvSpPr>
        <p:spPr>
          <a:xfrm>
            <a:off x="308584" y="579316"/>
            <a:ext cx="8496944" cy="1050925"/>
          </a:xfrm>
        </p:spPr>
        <p:txBody>
          <a:bodyPr>
            <a:noAutofit/>
          </a:bodyPr>
          <a:lstStyle/>
          <a:p>
            <a:pPr algn="ctr"/>
            <a:r>
              <a:rPr lang="pl-PL" sz="2200" u="sng" dirty="0" smtClean="0">
                <a:solidFill>
                  <a:schemeClr val="accent4"/>
                </a:solidFill>
              </a:rPr>
              <a:t>Ćwiczenie 1.</a:t>
            </a:r>
            <a:r>
              <a:rPr lang="pl-PL" sz="2200" dirty="0" smtClean="0">
                <a:solidFill>
                  <a:schemeClr val="accent4"/>
                </a:solidFill>
              </a:rPr>
              <a:t/>
            </a:r>
            <a:br>
              <a:rPr lang="pl-PL" sz="2200" dirty="0" smtClean="0">
                <a:solidFill>
                  <a:schemeClr val="accent4"/>
                </a:solidFill>
              </a:rPr>
            </a:br>
            <a:r>
              <a:rPr lang="pl-PL" sz="1000" dirty="0">
                <a:solidFill>
                  <a:schemeClr val="accent4"/>
                </a:solidFill>
              </a:rPr>
              <a:t/>
            </a:r>
            <a:br>
              <a:rPr lang="pl-PL" sz="1000" dirty="0">
                <a:solidFill>
                  <a:schemeClr val="accent4"/>
                </a:solidFill>
              </a:rPr>
            </a:br>
            <a:r>
              <a:rPr lang="pl-PL" sz="2200" dirty="0" smtClean="0">
                <a:solidFill>
                  <a:schemeClr val="accent4"/>
                </a:solidFill>
              </a:rPr>
              <a:t> </a:t>
            </a:r>
            <a:r>
              <a:rPr lang="pl-PL" sz="2200" dirty="0" smtClean="0">
                <a:solidFill>
                  <a:schemeClr val="accent4"/>
                </a:solidFill>
                <a:effectLst/>
              </a:rPr>
              <a:t>Co ma wpływ, podczas wznoszenia budynku, na budowanie przyjazne środowisku naturalnemu?</a:t>
            </a:r>
            <a:endParaRPr lang="pl-PL" sz="2200" dirty="0">
              <a:solidFill>
                <a:schemeClr val="accent4"/>
              </a:solidFill>
              <a:effectLst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044240403"/>
              </p:ext>
            </p:extLst>
          </p:nvPr>
        </p:nvGraphicFramePr>
        <p:xfrm>
          <a:off x="683568" y="1812804"/>
          <a:ext cx="7755608" cy="4664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4" name="pole tekstowe 13"/>
          <p:cNvSpPr txBox="1"/>
          <p:nvPr/>
        </p:nvSpPr>
        <p:spPr>
          <a:xfrm>
            <a:off x="1187624" y="3099374"/>
            <a:ext cx="7920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 smtClean="0"/>
              <a:t>Źródło: [2]</a:t>
            </a:r>
            <a:endParaRPr lang="pl-PL" sz="800" dirty="0"/>
          </a:p>
        </p:txBody>
      </p:sp>
      <p:sp>
        <p:nvSpPr>
          <p:cNvPr id="15" name="pole tekstowe 14"/>
          <p:cNvSpPr txBox="1"/>
          <p:nvPr/>
        </p:nvSpPr>
        <p:spPr>
          <a:xfrm>
            <a:off x="1187624" y="4676229"/>
            <a:ext cx="7920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 smtClean="0"/>
              <a:t>Źródło: [3]</a:t>
            </a:r>
            <a:endParaRPr lang="pl-PL" sz="800" dirty="0"/>
          </a:p>
        </p:txBody>
      </p:sp>
      <p:sp>
        <p:nvSpPr>
          <p:cNvPr id="18" name="pole tekstowe 17"/>
          <p:cNvSpPr txBox="1"/>
          <p:nvPr/>
        </p:nvSpPr>
        <p:spPr>
          <a:xfrm>
            <a:off x="1187624" y="6294437"/>
            <a:ext cx="7920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 smtClean="0"/>
              <a:t>Źródło: [4]</a:t>
            </a:r>
            <a:endParaRPr lang="pl-PL" sz="800" dirty="0"/>
          </a:p>
        </p:txBody>
      </p:sp>
      <p:sp>
        <p:nvSpPr>
          <p:cNvPr id="19" name="Strzałka zakrzywiona w prawo 18"/>
          <p:cNvSpPr/>
          <p:nvPr/>
        </p:nvSpPr>
        <p:spPr>
          <a:xfrm>
            <a:off x="179512" y="2558734"/>
            <a:ext cx="504056" cy="1446330"/>
          </a:xfrm>
          <a:prstGeom prst="curvedRightArrow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  <p:sp>
        <p:nvSpPr>
          <p:cNvPr id="20" name="Strzałka zakrzywiona w prawo 19"/>
          <p:cNvSpPr/>
          <p:nvPr/>
        </p:nvSpPr>
        <p:spPr>
          <a:xfrm>
            <a:off x="184348" y="4288755"/>
            <a:ext cx="504056" cy="1446330"/>
          </a:xfrm>
          <a:prstGeom prst="curvedRightArrow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  <p:cxnSp>
        <p:nvCxnSpPr>
          <p:cNvPr id="21" name="Łącznik prosty 20"/>
          <p:cNvCxnSpPr/>
          <p:nvPr/>
        </p:nvCxnSpPr>
        <p:spPr>
          <a:xfrm>
            <a:off x="308584" y="1724012"/>
            <a:ext cx="849694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pole tekstowe 21"/>
          <p:cNvSpPr txBox="1"/>
          <p:nvPr/>
        </p:nvSpPr>
        <p:spPr>
          <a:xfrm>
            <a:off x="45036" y="6627168"/>
            <a:ext cx="15488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900" i="1" u="sng" dirty="0" smtClean="0"/>
              <a:t>Autor: Regina Urbaniak</a:t>
            </a:r>
            <a:endParaRPr lang="pl-PL" sz="900" i="1" u="sng" dirty="0"/>
          </a:p>
        </p:txBody>
      </p:sp>
    </p:spTree>
    <p:extLst>
      <p:ext uri="{BB962C8B-B14F-4D97-AF65-F5344CB8AC3E}">
        <p14:creationId xmlns:p14="http://schemas.microsoft.com/office/powerpoint/2010/main" val="11690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B14B5-9973-41F0-914C-5385174C8088}" type="slidenum">
              <a:rPr lang="pl-PL" smtClean="0"/>
              <a:pPr/>
              <a:t>4</a:t>
            </a:fld>
            <a:endParaRPr lang="pl-PL"/>
          </a:p>
        </p:txBody>
      </p:sp>
      <p:sp>
        <p:nvSpPr>
          <p:cNvPr id="8" name="Tytuł 7"/>
          <p:cNvSpPr>
            <a:spLocks noGrp="1"/>
          </p:cNvSpPr>
          <p:nvPr>
            <p:ph type="title" idx="4294967295"/>
          </p:nvPr>
        </p:nvSpPr>
        <p:spPr>
          <a:xfrm>
            <a:off x="263230" y="937915"/>
            <a:ext cx="8568952" cy="1050925"/>
          </a:xfrm>
        </p:spPr>
        <p:txBody>
          <a:bodyPr>
            <a:noAutofit/>
          </a:bodyPr>
          <a:lstStyle/>
          <a:p>
            <a:pPr algn="ctr"/>
            <a:r>
              <a:rPr lang="pl-PL" sz="2200" u="sng" dirty="0" smtClean="0">
                <a:solidFill>
                  <a:schemeClr val="accent4"/>
                </a:solidFill>
              </a:rPr>
              <a:t>Ćwiczenie 2.</a:t>
            </a:r>
            <a:r>
              <a:rPr lang="pl-PL" sz="2400" dirty="0">
                <a:solidFill>
                  <a:schemeClr val="accent4"/>
                </a:solidFill>
              </a:rPr>
              <a:t/>
            </a:r>
            <a:br>
              <a:rPr lang="pl-PL" sz="2400" dirty="0">
                <a:solidFill>
                  <a:schemeClr val="accent4"/>
                </a:solidFill>
              </a:rPr>
            </a:br>
            <a:r>
              <a:rPr lang="pl-PL" sz="1050" dirty="0">
                <a:solidFill>
                  <a:schemeClr val="accent4"/>
                </a:solidFill>
              </a:rPr>
              <a:t/>
            </a:r>
            <a:br>
              <a:rPr lang="pl-PL" sz="1050" dirty="0">
                <a:solidFill>
                  <a:schemeClr val="accent4"/>
                </a:solidFill>
              </a:rPr>
            </a:br>
            <a:r>
              <a:rPr lang="pl-PL" sz="2200" dirty="0" smtClean="0">
                <a:solidFill>
                  <a:schemeClr val="accent4"/>
                </a:solidFill>
                <a:effectLst/>
              </a:rPr>
              <a:t>Czy możliwe jest działanie tylko w jednej wybranej dziedzinie aby budownictwo można było określić mianem </a:t>
            </a:r>
            <a:r>
              <a:rPr lang="pl-PL" sz="2200" i="1" dirty="0" smtClean="0">
                <a:solidFill>
                  <a:schemeClr val="accent4"/>
                </a:solidFill>
                <a:effectLst/>
              </a:rPr>
              <a:t>przyjaznego dla środowiska</a:t>
            </a:r>
            <a:r>
              <a:rPr lang="pl-PL" sz="2200" dirty="0" smtClean="0">
                <a:solidFill>
                  <a:schemeClr val="accent4"/>
                </a:solidFill>
                <a:effectLst/>
              </a:rPr>
              <a:t>?</a:t>
            </a:r>
            <a:endParaRPr lang="pl-PL" sz="2200" dirty="0">
              <a:solidFill>
                <a:schemeClr val="accent4"/>
              </a:solidFill>
              <a:effectLst/>
            </a:endParaRPr>
          </a:p>
        </p:txBody>
      </p:sp>
      <p:pic>
        <p:nvPicPr>
          <p:cNvPr id="2050" name="Picture 2" descr="Plik:Znak-zapytan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36912"/>
            <a:ext cx="2952750" cy="32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ole tekstowe 9"/>
          <p:cNvSpPr txBox="1"/>
          <p:nvPr/>
        </p:nvSpPr>
        <p:spPr>
          <a:xfrm>
            <a:off x="4151662" y="5856363"/>
            <a:ext cx="7920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 smtClean="0"/>
              <a:t>Źródło: [5]</a:t>
            </a:r>
            <a:endParaRPr lang="pl-PL" sz="800" dirty="0"/>
          </a:p>
        </p:txBody>
      </p:sp>
      <p:cxnSp>
        <p:nvCxnSpPr>
          <p:cNvPr id="11" name="Łącznik prosty 10"/>
          <p:cNvCxnSpPr/>
          <p:nvPr/>
        </p:nvCxnSpPr>
        <p:spPr>
          <a:xfrm>
            <a:off x="308584" y="1988840"/>
            <a:ext cx="849694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ole tekstowe 6"/>
          <p:cNvSpPr txBox="1"/>
          <p:nvPr/>
        </p:nvSpPr>
        <p:spPr>
          <a:xfrm>
            <a:off x="45036" y="6627168"/>
            <a:ext cx="15488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900" i="1" u="sng" dirty="0" smtClean="0"/>
              <a:t>Autor: Regina Urbaniak</a:t>
            </a:r>
            <a:endParaRPr lang="pl-PL" sz="900" i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B14B5-9973-41F0-914C-5385174C8088}" type="slidenum">
              <a:rPr lang="pl-PL" smtClean="0"/>
              <a:pPr/>
              <a:t>5</a:t>
            </a:fld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4294967295"/>
          </p:nvPr>
        </p:nvSpPr>
        <p:spPr>
          <a:xfrm>
            <a:off x="4038717" y="2204864"/>
            <a:ext cx="4793465" cy="43924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sz="1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Przykład.</a:t>
            </a:r>
          </a:p>
          <a:p>
            <a:pPr marL="0" indent="0" algn="ctr">
              <a:buNone/>
            </a:pPr>
            <a:endParaRPr lang="pl-PL" sz="900" b="1" dirty="0"/>
          </a:p>
          <a:p>
            <a:pPr>
              <a:buNone/>
            </a:pPr>
            <a:r>
              <a:rPr lang="pl-PL" sz="1200" dirty="0" smtClean="0"/>
              <a:t>	Planując </a:t>
            </a:r>
            <a:r>
              <a:rPr lang="pl-PL" sz="1200" dirty="0"/>
              <a:t>budowę domu </a:t>
            </a:r>
            <a:r>
              <a:rPr lang="pl-PL" sz="1200" dirty="0" smtClean="0"/>
              <a:t>pasywnego dążymy do obniżenia </a:t>
            </a:r>
            <a:r>
              <a:rPr lang="pl-PL" sz="1200" dirty="0"/>
              <a:t>zużycia energii</a:t>
            </a:r>
            <a:r>
              <a:rPr lang="pl-PL" sz="1200" dirty="0" smtClean="0"/>
              <a:t>.</a:t>
            </a:r>
          </a:p>
          <a:p>
            <a:pPr>
              <a:buNone/>
            </a:pPr>
            <a:endParaRPr lang="pl-PL" sz="1200" dirty="0"/>
          </a:p>
          <a:p>
            <a:pPr>
              <a:buNone/>
            </a:pPr>
            <a:r>
              <a:rPr lang="pl-PL" sz="1200" b="1" u="sng" dirty="0" smtClean="0">
                <a:solidFill>
                  <a:srgbClr val="C00000"/>
                </a:solidFill>
              </a:rPr>
              <a:t>W </a:t>
            </a:r>
            <a:r>
              <a:rPr lang="pl-PL" sz="1200" b="1" u="sng" dirty="0">
                <a:solidFill>
                  <a:srgbClr val="C00000"/>
                </a:solidFill>
              </a:rPr>
              <a:t>związku z tym </a:t>
            </a:r>
            <a:r>
              <a:rPr lang="pl-PL" sz="1200" b="1" u="sng" dirty="0" smtClean="0">
                <a:solidFill>
                  <a:srgbClr val="C00000"/>
                </a:solidFill>
              </a:rPr>
              <a:t>musimy przemyśleć:</a:t>
            </a:r>
          </a:p>
          <a:p>
            <a:pPr>
              <a:buNone/>
            </a:pPr>
            <a:endParaRPr lang="pl-PL" sz="1200" dirty="0" smtClean="0"/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Ø"/>
            </a:pPr>
            <a:r>
              <a:rPr lang="pl-PL" sz="1200" b="1" dirty="0" smtClean="0"/>
              <a:t>usytuowanie </a:t>
            </a:r>
            <a:r>
              <a:rPr lang="pl-PL" sz="1200" b="1" dirty="0"/>
              <a:t>budynku w terenie, </a:t>
            </a:r>
            <a:endParaRPr lang="pl-PL" sz="1200" b="1" dirty="0" smtClean="0"/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Ø"/>
            </a:pPr>
            <a:endParaRPr lang="pl-PL" sz="500" b="1" dirty="0" smtClean="0"/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Ø"/>
            </a:pPr>
            <a:r>
              <a:rPr lang="pl-PL" sz="1200" b="1" dirty="0" smtClean="0"/>
              <a:t>kształt </a:t>
            </a:r>
            <a:r>
              <a:rPr lang="pl-PL" sz="1200" b="1" dirty="0"/>
              <a:t>i formę budynku, </a:t>
            </a:r>
            <a:endParaRPr lang="pl-PL" sz="1200" b="1" dirty="0" smtClean="0"/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Ø"/>
            </a:pPr>
            <a:endParaRPr lang="pl-PL" sz="500" b="1" dirty="0" smtClean="0"/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Ø"/>
            </a:pPr>
            <a:r>
              <a:rPr lang="pl-PL" sz="1200" b="1" dirty="0" smtClean="0"/>
              <a:t>rozplanowanie </a:t>
            </a:r>
            <a:r>
              <a:rPr lang="pl-PL" sz="1200" b="1" dirty="0"/>
              <a:t>usytuowania pomieszczeń, </a:t>
            </a:r>
            <a:endParaRPr lang="pl-PL" sz="1200" b="1" dirty="0" smtClean="0"/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Ø"/>
            </a:pPr>
            <a:endParaRPr lang="pl-PL" sz="500" b="1" dirty="0" smtClean="0"/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Ø"/>
            </a:pPr>
            <a:r>
              <a:rPr lang="pl-PL" sz="1200" b="1" dirty="0" smtClean="0"/>
              <a:t>wybór </a:t>
            </a:r>
            <a:r>
              <a:rPr lang="pl-PL" sz="1200" b="1" dirty="0"/>
              <a:t>materiałów budowlanych, wybór urządzeń grzewczych, </a:t>
            </a:r>
            <a:endParaRPr lang="pl-PL" sz="1200" b="1" dirty="0" smtClean="0"/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Ø"/>
            </a:pPr>
            <a:endParaRPr lang="pl-PL" sz="500" b="1" dirty="0" smtClean="0"/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Ø"/>
            </a:pPr>
            <a:r>
              <a:rPr lang="pl-PL" sz="1200" b="1" dirty="0" smtClean="0"/>
              <a:t>wykorzystanie </a:t>
            </a:r>
            <a:r>
              <a:rPr lang="pl-PL" sz="1200" b="1" dirty="0"/>
              <a:t>rezerw energetycznych, </a:t>
            </a:r>
            <a:endParaRPr lang="pl-PL" sz="1200" b="1" dirty="0" smtClean="0"/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Ø"/>
            </a:pPr>
            <a:endParaRPr lang="pl-PL" sz="500" b="1" dirty="0" smtClean="0"/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Ø"/>
            </a:pPr>
            <a:r>
              <a:rPr lang="pl-PL" sz="1200" b="1" dirty="0" smtClean="0"/>
              <a:t>rozplanowanie </a:t>
            </a:r>
            <a:r>
              <a:rPr lang="pl-PL" sz="1200" b="1" dirty="0"/>
              <a:t>zadrzewienia</a:t>
            </a:r>
            <a:r>
              <a:rPr lang="pl-PL" sz="1200" b="1" dirty="0" smtClean="0"/>
              <a:t>.</a:t>
            </a:r>
            <a:endParaRPr lang="pl-PL" sz="1200" b="1" dirty="0"/>
          </a:p>
        </p:txBody>
      </p:sp>
      <p:sp>
        <p:nvSpPr>
          <p:cNvPr id="8" name="Tytuł 7"/>
          <p:cNvSpPr>
            <a:spLocks noGrp="1"/>
          </p:cNvSpPr>
          <p:nvPr>
            <p:ph type="title" idx="4294967295"/>
          </p:nvPr>
        </p:nvSpPr>
        <p:spPr>
          <a:xfrm>
            <a:off x="263230" y="937915"/>
            <a:ext cx="8568952" cy="1050925"/>
          </a:xfrm>
        </p:spPr>
        <p:txBody>
          <a:bodyPr>
            <a:noAutofit/>
          </a:bodyPr>
          <a:lstStyle/>
          <a:p>
            <a:pPr algn="ctr"/>
            <a:r>
              <a:rPr lang="pl-PL" sz="2200" u="sng" dirty="0" smtClean="0">
                <a:solidFill>
                  <a:schemeClr val="accent4"/>
                </a:solidFill>
              </a:rPr>
              <a:t>Ćwiczenie 2.</a:t>
            </a:r>
            <a:r>
              <a:rPr lang="pl-PL" sz="2400" dirty="0">
                <a:solidFill>
                  <a:schemeClr val="accent4"/>
                </a:solidFill>
              </a:rPr>
              <a:t/>
            </a:r>
            <a:br>
              <a:rPr lang="pl-PL" sz="2400" dirty="0">
                <a:solidFill>
                  <a:schemeClr val="accent4"/>
                </a:solidFill>
              </a:rPr>
            </a:br>
            <a:r>
              <a:rPr lang="pl-PL" sz="1050" dirty="0">
                <a:solidFill>
                  <a:schemeClr val="accent4"/>
                </a:solidFill>
              </a:rPr>
              <a:t/>
            </a:r>
            <a:br>
              <a:rPr lang="pl-PL" sz="1050" dirty="0">
                <a:solidFill>
                  <a:schemeClr val="accent4"/>
                </a:solidFill>
              </a:rPr>
            </a:br>
            <a:r>
              <a:rPr lang="pl-PL" sz="2200" dirty="0" smtClean="0">
                <a:solidFill>
                  <a:schemeClr val="accent4"/>
                </a:solidFill>
                <a:effectLst/>
              </a:rPr>
              <a:t>Czy możliwe jest działanie tylko w jednej wybranej dziedzinie aby budownictwo można było określić mianem </a:t>
            </a:r>
            <a:r>
              <a:rPr lang="pl-PL" sz="2200" i="1" dirty="0" smtClean="0">
                <a:solidFill>
                  <a:schemeClr val="accent4"/>
                </a:solidFill>
                <a:effectLst/>
              </a:rPr>
              <a:t>przyjaznego dla środowiska</a:t>
            </a:r>
            <a:r>
              <a:rPr lang="pl-PL" sz="2200" dirty="0" smtClean="0">
                <a:solidFill>
                  <a:schemeClr val="accent4"/>
                </a:solidFill>
                <a:effectLst/>
              </a:rPr>
              <a:t>?</a:t>
            </a:r>
            <a:endParaRPr lang="pl-PL" sz="2200" dirty="0">
              <a:solidFill>
                <a:schemeClr val="accent4"/>
              </a:solidFill>
              <a:effectLst/>
            </a:endParaRPr>
          </a:p>
        </p:txBody>
      </p:sp>
      <p:sp>
        <p:nvSpPr>
          <p:cNvPr id="9" name="pole tekstowe 8"/>
          <p:cNvSpPr txBox="1"/>
          <p:nvPr/>
        </p:nvSpPr>
        <p:spPr>
          <a:xfrm>
            <a:off x="1789353" y="5445224"/>
            <a:ext cx="7920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 smtClean="0"/>
              <a:t>Źródło: [6]</a:t>
            </a:r>
            <a:endParaRPr lang="pl-PL" sz="800" dirty="0"/>
          </a:p>
        </p:txBody>
      </p:sp>
      <p:pic>
        <p:nvPicPr>
          <p:cNvPr id="3074" name="Picture 2" descr="https://previews.123rf.com/images/filmfoto/filmfoto1301/filmfoto130100023/17533369-architecture-with-model-house-and-building-plan-Stock-Phot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92" y="3001226"/>
            <a:ext cx="3672409" cy="244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Łącznik prosty 9"/>
          <p:cNvCxnSpPr/>
          <p:nvPr/>
        </p:nvCxnSpPr>
        <p:spPr>
          <a:xfrm>
            <a:off x="308584" y="1988840"/>
            <a:ext cx="849694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ole tekstowe 10"/>
          <p:cNvSpPr txBox="1"/>
          <p:nvPr/>
        </p:nvSpPr>
        <p:spPr>
          <a:xfrm>
            <a:off x="45036" y="6627168"/>
            <a:ext cx="15488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900" i="1" u="sng" dirty="0" smtClean="0"/>
              <a:t>Autor: Regina Urbaniak</a:t>
            </a:r>
            <a:endParaRPr lang="pl-PL" sz="900" i="1" u="sng" dirty="0"/>
          </a:p>
        </p:txBody>
      </p:sp>
    </p:spTree>
    <p:extLst>
      <p:ext uri="{BB962C8B-B14F-4D97-AF65-F5344CB8AC3E}">
        <p14:creationId xmlns:p14="http://schemas.microsoft.com/office/powerpoint/2010/main" val="67955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B14B5-9973-41F0-914C-5385174C8088}" type="slidenum">
              <a:rPr lang="pl-PL" smtClean="0"/>
              <a:pPr/>
              <a:t>6</a:t>
            </a:fld>
            <a:endParaRPr lang="pl-PL"/>
          </a:p>
        </p:txBody>
      </p:sp>
      <p:sp>
        <p:nvSpPr>
          <p:cNvPr id="8" name="Tytuł 7"/>
          <p:cNvSpPr>
            <a:spLocks noGrp="1"/>
          </p:cNvSpPr>
          <p:nvPr>
            <p:ph type="title" idx="4294967295"/>
          </p:nvPr>
        </p:nvSpPr>
        <p:spPr>
          <a:xfrm>
            <a:off x="242130" y="622580"/>
            <a:ext cx="8568952" cy="1050925"/>
          </a:xfrm>
        </p:spPr>
        <p:txBody>
          <a:bodyPr>
            <a:noAutofit/>
          </a:bodyPr>
          <a:lstStyle/>
          <a:p>
            <a:pPr algn="ctr"/>
            <a:r>
              <a:rPr lang="pl-PL" sz="2200" u="sng" dirty="0" smtClean="0">
                <a:solidFill>
                  <a:schemeClr val="accent4"/>
                </a:solidFill>
              </a:rPr>
              <a:t>Ćwiczenie 3.</a:t>
            </a:r>
            <a:r>
              <a:rPr lang="pl-PL" sz="2400" dirty="0">
                <a:solidFill>
                  <a:schemeClr val="accent4"/>
                </a:solidFill>
              </a:rPr>
              <a:t/>
            </a:r>
            <a:br>
              <a:rPr lang="pl-PL" sz="2400" dirty="0">
                <a:solidFill>
                  <a:schemeClr val="accent4"/>
                </a:solidFill>
              </a:rPr>
            </a:br>
            <a:r>
              <a:rPr lang="pl-PL" sz="1050" dirty="0">
                <a:solidFill>
                  <a:schemeClr val="accent4"/>
                </a:solidFill>
              </a:rPr>
              <a:t/>
            </a:r>
            <a:br>
              <a:rPr lang="pl-PL" sz="1050" dirty="0">
                <a:solidFill>
                  <a:schemeClr val="accent4"/>
                </a:solidFill>
              </a:rPr>
            </a:br>
            <a:r>
              <a:rPr lang="pl-PL" sz="2200" i="1" dirty="0">
                <a:solidFill>
                  <a:schemeClr val="accent4"/>
                </a:solidFill>
                <a:effectLst/>
              </a:rPr>
              <a:t>Czym należy kierować się przy wyborze materiałów budowlanych?</a:t>
            </a:r>
            <a:endParaRPr lang="pl-PL" sz="2200" dirty="0">
              <a:solidFill>
                <a:schemeClr val="accent4"/>
              </a:solidFill>
              <a:effectLst/>
            </a:endParaRPr>
          </a:p>
        </p:txBody>
      </p:sp>
      <p:sp>
        <p:nvSpPr>
          <p:cNvPr id="9" name="pole tekstowe 8"/>
          <p:cNvSpPr txBox="1"/>
          <p:nvPr/>
        </p:nvSpPr>
        <p:spPr>
          <a:xfrm>
            <a:off x="4130562" y="5448115"/>
            <a:ext cx="7920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 smtClean="0"/>
              <a:t>Źródło: [7]</a:t>
            </a:r>
            <a:endParaRPr lang="pl-PL" sz="800" dirty="0"/>
          </a:p>
        </p:txBody>
      </p:sp>
      <p:pic>
        <p:nvPicPr>
          <p:cNvPr id="5122" name="Picture 2" descr="https://i2.wp.com/immunise4life.my/wp-content/uploads/2016/06/Question-cover-pic.jpg?resize=640%2C419&amp;ssl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837" y="2571448"/>
            <a:ext cx="4389538" cy="287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Łącznik prosty 9"/>
          <p:cNvCxnSpPr/>
          <p:nvPr/>
        </p:nvCxnSpPr>
        <p:spPr>
          <a:xfrm>
            <a:off x="308584" y="1673505"/>
            <a:ext cx="849694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ole tekstowe 6"/>
          <p:cNvSpPr txBox="1"/>
          <p:nvPr/>
        </p:nvSpPr>
        <p:spPr>
          <a:xfrm>
            <a:off x="45036" y="6627168"/>
            <a:ext cx="15488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900" i="1" u="sng" dirty="0" smtClean="0"/>
              <a:t>Autor: Regina Urbaniak</a:t>
            </a:r>
            <a:endParaRPr lang="pl-PL" sz="900" i="1" u="sng" dirty="0"/>
          </a:p>
        </p:txBody>
      </p:sp>
    </p:spTree>
    <p:extLst>
      <p:ext uri="{BB962C8B-B14F-4D97-AF65-F5344CB8AC3E}">
        <p14:creationId xmlns:p14="http://schemas.microsoft.com/office/powerpoint/2010/main" val="113117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B14B5-9973-41F0-914C-5385174C8088}" type="slidenum">
              <a:rPr lang="pl-PL" smtClean="0"/>
              <a:pPr/>
              <a:t>7</a:t>
            </a:fld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4294967295"/>
          </p:nvPr>
        </p:nvSpPr>
        <p:spPr>
          <a:xfrm>
            <a:off x="395536" y="1673505"/>
            <a:ext cx="4504620" cy="4923847"/>
          </a:xfrm>
        </p:spPr>
        <p:txBody>
          <a:bodyPr>
            <a:noAutofit/>
          </a:bodyPr>
          <a:lstStyle/>
          <a:p>
            <a:pPr>
              <a:buClr>
                <a:schemeClr val="accent4"/>
              </a:buClr>
              <a:buFont typeface="Wingdings" panose="05000000000000000000" pitchFamily="2" charset="2"/>
              <a:buChar char="ü"/>
            </a:pPr>
            <a:endParaRPr lang="pl-PL" sz="1800" b="1" dirty="0" smtClean="0"/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ü"/>
            </a:pPr>
            <a:r>
              <a:rPr lang="pl-PL" sz="1800" b="1" dirty="0" smtClean="0">
                <a:cs typeface="Arial" pitchFamily="34" charset="0"/>
              </a:rPr>
              <a:t> </a:t>
            </a:r>
            <a:r>
              <a:rPr lang="pl-PL" sz="1800" dirty="0" smtClean="0">
                <a:cs typeface="Arial" pitchFamily="34" charset="0"/>
              </a:rPr>
              <a:t>wybierać materiały, które nie zagrażają środowisku naturalnemu, zdrowiu  ludzkiemu,</a:t>
            </a:r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ü"/>
            </a:pPr>
            <a:endParaRPr lang="pl-PL" sz="1800" dirty="0" smtClean="0">
              <a:cs typeface="Arial" pitchFamily="34" charset="0"/>
            </a:endParaRPr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ü"/>
            </a:pPr>
            <a:r>
              <a:rPr lang="pl-PL" sz="1800" dirty="0" smtClean="0">
                <a:cs typeface="Arial" pitchFamily="34" charset="0"/>
              </a:rPr>
              <a:t> oznakowane znakiem budowlanym B,</a:t>
            </a:r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ü"/>
            </a:pPr>
            <a:endParaRPr lang="pl-PL" sz="1800" dirty="0" smtClean="0">
              <a:cs typeface="Arial" pitchFamily="34" charset="0"/>
            </a:endParaRPr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ü"/>
            </a:pPr>
            <a:r>
              <a:rPr lang="pl-PL" sz="1800" dirty="0" smtClean="0">
                <a:cs typeface="Arial" pitchFamily="34" charset="0"/>
              </a:rPr>
              <a:t> oznakowany znakiem CE,</a:t>
            </a:r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ü"/>
            </a:pPr>
            <a:endParaRPr lang="pl-PL" sz="1800" dirty="0" smtClean="0">
              <a:cs typeface="Arial" pitchFamily="34" charset="0"/>
            </a:endParaRPr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ü"/>
            </a:pPr>
            <a:r>
              <a:rPr lang="pl-PL" sz="1800" dirty="0" smtClean="0">
                <a:cs typeface="Arial" pitchFamily="34" charset="0"/>
              </a:rPr>
              <a:t> umieszczone przez KE wykazie wyrobów mających niewielkie znaczenia dla zdrowia i bezpieczeństwa.</a:t>
            </a:r>
            <a:endParaRPr lang="pl-PL" sz="1800" dirty="0">
              <a:cs typeface="Arial" pitchFamily="34" charset="0"/>
            </a:endParaRPr>
          </a:p>
        </p:txBody>
      </p:sp>
      <p:sp>
        <p:nvSpPr>
          <p:cNvPr id="8" name="Tytuł 7"/>
          <p:cNvSpPr>
            <a:spLocks noGrp="1"/>
          </p:cNvSpPr>
          <p:nvPr>
            <p:ph type="title" idx="4294967295"/>
          </p:nvPr>
        </p:nvSpPr>
        <p:spPr>
          <a:xfrm>
            <a:off x="242130" y="622580"/>
            <a:ext cx="8568952" cy="1050925"/>
          </a:xfrm>
        </p:spPr>
        <p:txBody>
          <a:bodyPr>
            <a:noAutofit/>
          </a:bodyPr>
          <a:lstStyle/>
          <a:p>
            <a:pPr algn="ctr"/>
            <a:r>
              <a:rPr lang="pl-PL" sz="2200" u="sng" dirty="0" smtClean="0">
                <a:solidFill>
                  <a:schemeClr val="accent4"/>
                </a:solidFill>
              </a:rPr>
              <a:t>Ćwiczenie 3.</a:t>
            </a:r>
            <a:r>
              <a:rPr lang="pl-PL" sz="2400" dirty="0">
                <a:solidFill>
                  <a:schemeClr val="accent4"/>
                </a:solidFill>
              </a:rPr>
              <a:t/>
            </a:r>
            <a:br>
              <a:rPr lang="pl-PL" sz="2400" dirty="0">
                <a:solidFill>
                  <a:schemeClr val="accent4"/>
                </a:solidFill>
              </a:rPr>
            </a:br>
            <a:r>
              <a:rPr lang="pl-PL" sz="1050" dirty="0">
                <a:solidFill>
                  <a:schemeClr val="accent4"/>
                </a:solidFill>
              </a:rPr>
              <a:t/>
            </a:r>
            <a:br>
              <a:rPr lang="pl-PL" sz="1050" dirty="0">
                <a:solidFill>
                  <a:schemeClr val="accent4"/>
                </a:solidFill>
              </a:rPr>
            </a:br>
            <a:r>
              <a:rPr lang="pl-PL" sz="2200" i="1" dirty="0">
                <a:solidFill>
                  <a:schemeClr val="accent4"/>
                </a:solidFill>
                <a:effectLst/>
              </a:rPr>
              <a:t>Czym należy kierować się przy wyborze materiałów budowlanych?</a:t>
            </a:r>
            <a:endParaRPr lang="pl-PL" sz="2200" dirty="0">
              <a:solidFill>
                <a:schemeClr val="accent4"/>
              </a:solidFill>
              <a:effectLst/>
            </a:endParaRPr>
          </a:p>
        </p:txBody>
      </p:sp>
      <p:sp>
        <p:nvSpPr>
          <p:cNvPr id="9" name="pole tekstowe 8"/>
          <p:cNvSpPr txBox="1"/>
          <p:nvPr/>
        </p:nvSpPr>
        <p:spPr>
          <a:xfrm>
            <a:off x="6876256" y="6261556"/>
            <a:ext cx="7920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 smtClean="0"/>
              <a:t>Źródło: [8]</a:t>
            </a:r>
            <a:endParaRPr lang="pl-PL" sz="800" dirty="0"/>
          </a:p>
        </p:txBody>
      </p:sp>
      <p:pic>
        <p:nvPicPr>
          <p:cNvPr id="4098" name="Picture 2" descr="KIedy nadać znak CE, kiedy nadać znak 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153" y="3517011"/>
            <a:ext cx="3673375" cy="274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Łącznik prosty 6"/>
          <p:cNvCxnSpPr/>
          <p:nvPr/>
        </p:nvCxnSpPr>
        <p:spPr>
          <a:xfrm>
            <a:off x="308584" y="1673505"/>
            <a:ext cx="849694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ole tekstowe 9"/>
          <p:cNvSpPr txBox="1"/>
          <p:nvPr/>
        </p:nvSpPr>
        <p:spPr>
          <a:xfrm>
            <a:off x="45036" y="6627168"/>
            <a:ext cx="15488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900" i="1" u="sng" dirty="0" smtClean="0"/>
              <a:t>Autor: Regina Urbaniak</a:t>
            </a:r>
            <a:endParaRPr lang="pl-PL" sz="900" i="1" u="sng" dirty="0"/>
          </a:p>
        </p:txBody>
      </p:sp>
    </p:spTree>
    <p:extLst>
      <p:ext uri="{BB962C8B-B14F-4D97-AF65-F5344CB8AC3E}">
        <p14:creationId xmlns:p14="http://schemas.microsoft.com/office/powerpoint/2010/main" val="211137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\Desktop\20171123_1411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184" y="3762356"/>
            <a:ext cx="4713768" cy="2714644"/>
          </a:xfrm>
          <a:prstGeom prst="rect">
            <a:avLst/>
          </a:prstGeom>
          <a:noFill/>
        </p:spPr>
      </p:pic>
      <p:pic>
        <p:nvPicPr>
          <p:cNvPr id="1028" name="Picture 4" descr="C:\Users\ja\Desktop\20171123_141239.jpg"/>
          <p:cNvPicPr>
            <a:picLocks noChangeAspect="1" noChangeArrowheads="1"/>
          </p:cNvPicPr>
          <p:nvPr/>
        </p:nvPicPr>
        <p:blipFill>
          <a:blip r:embed="rId3" cstate="print"/>
          <a:srcRect r="56066"/>
          <a:stretch>
            <a:fillRect/>
          </a:stretch>
        </p:blipFill>
        <p:spPr bwMode="auto">
          <a:xfrm>
            <a:off x="5684952" y="3762356"/>
            <a:ext cx="2573632" cy="2714644"/>
          </a:xfrm>
          <a:prstGeom prst="rect">
            <a:avLst/>
          </a:prstGeom>
          <a:noFill/>
        </p:spPr>
      </p:pic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B14B5-9973-41F0-914C-5385174C8088}" type="slidenum">
              <a:rPr lang="pl-PL" smtClean="0"/>
              <a:pPr/>
              <a:t>8</a:t>
            </a:fld>
            <a:endParaRPr lang="pl-PL"/>
          </a:p>
        </p:txBody>
      </p:sp>
      <p:sp>
        <p:nvSpPr>
          <p:cNvPr id="8" name="Tytuł 7"/>
          <p:cNvSpPr>
            <a:spLocks noGrp="1"/>
          </p:cNvSpPr>
          <p:nvPr>
            <p:ph type="title" idx="4294967295"/>
          </p:nvPr>
        </p:nvSpPr>
        <p:spPr>
          <a:xfrm>
            <a:off x="316706" y="278552"/>
            <a:ext cx="8510588" cy="914400"/>
          </a:xfrm>
        </p:spPr>
        <p:txBody>
          <a:bodyPr>
            <a:normAutofit/>
          </a:bodyPr>
          <a:lstStyle/>
          <a:p>
            <a:pPr algn="ctr"/>
            <a:r>
              <a:rPr lang="pl-PL" sz="2200" dirty="0" smtClean="0">
                <a:solidFill>
                  <a:schemeClr val="accent4"/>
                </a:solidFill>
              </a:rPr>
              <a:t>Obowiązki producenta</a:t>
            </a:r>
            <a:br>
              <a:rPr lang="pl-PL" sz="2200" dirty="0" smtClean="0">
                <a:solidFill>
                  <a:schemeClr val="accent4"/>
                </a:solidFill>
              </a:rPr>
            </a:br>
            <a:r>
              <a:rPr lang="pl-PL" sz="2200" dirty="0" smtClean="0">
                <a:solidFill>
                  <a:schemeClr val="accent4"/>
                </a:solidFill>
              </a:rPr>
              <a:t>materiałów budowlanych</a:t>
            </a:r>
            <a:endParaRPr lang="pl-PL" sz="2200" dirty="0">
              <a:solidFill>
                <a:schemeClr val="accent4"/>
              </a:solidFill>
            </a:endParaRPr>
          </a:p>
        </p:txBody>
      </p:sp>
      <p:sp>
        <p:nvSpPr>
          <p:cNvPr id="9" name="Symbol zastępczy zawartości 8"/>
          <p:cNvSpPr>
            <a:spLocks noGrp="1"/>
          </p:cNvSpPr>
          <p:nvPr>
            <p:ph sz="half" idx="4294967295"/>
          </p:nvPr>
        </p:nvSpPr>
        <p:spPr>
          <a:xfrm>
            <a:off x="539552" y="1368163"/>
            <a:ext cx="8064896" cy="4724400"/>
          </a:xfrm>
        </p:spPr>
        <p:txBody>
          <a:bodyPr>
            <a:normAutofit/>
          </a:bodyPr>
          <a:lstStyle/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Ø"/>
            </a:pPr>
            <a:r>
              <a:rPr lang="pl-PL" sz="1800" dirty="0" smtClean="0"/>
              <a:t>zapewnienie, że procesy produkcyjne gwarantują zgodność wyrobów,</a:t>
            </a:r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Ø"/>
            </a:pPr>
            <a:endParaRPr lang="pl-PL" sz="1000" dirty="0" smtClean="0"/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Ø"/>
            </a:pPr>
            <a:r>
              <a:rPr lang="pl-PL" sz="1800" dirty="0" smtClean="0"/>
              <a:t>opracowanie odpowiedniej dokumentacji technicznej,</a:t>
            </a:r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Ø"/>
            </a:pPr>
            <a:endParaRPr lang="pl-PL" sz="1000" dirty="0" smtClean="0"/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Ø"/>
            </a:pPr>
            <a:r>
              <a:rPr lang="pl-PL" sz="1800" dirty="0" smtClean="0"/>
              <a:t>sporządzenie deklaracji zgodności,</a:t>
            </a:r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Ø"/>
            </a:pPr>
            <a:endParaRPr lang="pl-PL" sz="1000" dirty="0" smtClean="0"/>
          </a:p>
          <a:p>
            <a:pPr>
              <a:buClr>
                <a:schemeClr val="accent4"/>
              </a:buClr>
              <a:buSzPct val="100000"/>
              <a:buFont typeface="Wingdings" panose="05000000000000000000" pitchFamily="2" charset="2"/>
              <a:buChar char="Ø"/>
            </a:pPr>
            <a:r>
              <a:rPr lang="pl-PL" sz="1800" dirty="0" smtClean="0"/>
              <a:t>umieszczenie oznakowania CE.</a:t>
            </a:r>
            <a:endParaRPr lang="pl-PL" sz="1800" dirty="0"/>
          </a:p>
        </p:txBody>
      </p:sp>
      <p:cxnSp>
        <p:nvCxnSpPr>
          <p:cNvPr id="10" name="Łącznik prosty 9"/>
          <p:cNvCxnSpPr/>
          <p:nvPr/>
        </p:nvCxnSpPr>
        <p:spPr>
          <a:xfrm>
            <a:off x="308584" y="1224944"/>
            <a:ext cx="849694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ole tekstowe 10"/>
          <p:cNvSpPr txBox="1"/>
          <p:nvPr/>
        </p:nvSpPr>
        <p:spPr>
          <a:xfrm>
            <a:off x="3862374" y="6477000"/>
            <a:ext cx="141925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 smtClean="0"/>
              <a:t>Źródło: zdjęcia własne</a:t>
            </a:r>
            <a:endParaRPr lang="pl-PL" sz="800" dirty="0"/>
          </a:p>
        </p:txBody>
      </p:sp>
      <p:sp>
        <p:nvSpPr>
          <p:cNvPr id="12" name="pole tekstowe 11"/>
          <p:cNvSpPr txBox="1"/>
          <p:nvPr/>
        </p:nvSpPr>
        <p:spPr>
          <a:xfrm>
            <a:off x="45036" y="6627168"/>
            <a:ext cx="15488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900" i="1" u="sng" dirty="0" smtClean="0"/>
              <a:t>Autor: Regina Urbaniak</a:t>
            </a:r>
            <a:endParaRPr lang="pl-PL" sz="900" i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B14B5-9973-41F0-914C-5385174C8088}" type="slidenum">
              <a:rPr lang="pl-PL" smtClean="0"/>
              <a:pPr/>
              <a:t>9</a:t>
            </a:fld>
            <a:endParaRPr lang="pl-PL"/>
          </a:p>
        </p:txBody>
      </p:sp>
      <p:sp>
        <p:nvSpPr>
          <p:cNvPr id="8" name="Tytuł 7"/>
          <p:cNvSpPr>
            <a:spLocks noGrp="1"/>
          </p:cNvSpPr>
          <p:nvPr>
            <p:ph type="title" idx="4294967295"/>
          </p:nvPr>
        </p:nvSpPr>
        <p:spPr>
          <a:xfrm>
            <a:off x="272580" y="260648"/>
            <a:ext cx="8568952" cy="520957"/>
          </a:xfrm>
        </p:spPr>
        <p:txBody>
          <a:bodyPr>
            <a:noAutofit/>
          </a:bodyPr>
          <a:lstStyle/>
          <a:p>
            <a:pPr algn="ctr"/>
            <a:r>
              <a:rPr lang="pl-PL" sz="2200" u="sng" dirty="0" smtClean="0">
                <a:solidFill>
                  <a:schemeClr val="accent4"/>
                </a:solidFill>
              </a:rPr>
              <a:t>Ćwiczenie 4.</a:t>
            </a:r>
            <a:endParaRPr lang="pl-PL" sz="2200" dirty="0">
              <a:solidFill>
                <a:schemeClr val="accent4"/>
              </a:solidFill>
              <a:effectLst/>
              <a:cs typeface="Arial" pitchFamily="34" charset="0"/>
            </a:endParaRPr>
          </a:p>
        </p:txBody>
      </p:sp>
      <p:sp>
        <p:nvSpPr>
          <p:cNvPr id="9" name="pole tekstowe 8"/>
          <p:cNvSpPr txBox="1"/>
          <p:nvPr/>
        </p:nvSpPr>
        <p:spPr>
          <a:xfrm>
            <a:off x="4161012" y="6004153"/>
            <a:ext cx="7920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 smtClean="0"/>
              <a:t>Źródło: [9]</a:t>
            </a:r>
            <a:endParaRPr lang="pl-PL" sz="800" dirty="0"/>
          </a:p>
        </p:txBody>
      </p:sp>
      <p:cxnSp>
        <p:nvCxnSpPr>
          <p:cNvPr id="10" name="Łącznik prosty 9"/>
          <p:cNvCxnSpPr/>
          <p:nvPr/>
        </p:nvCxnSpPr>
        <p:spPr>
          <a:xfrm>
            <a:off x="323528" y="2036503"/>
            <a:ext cx="849694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ytuł 7"/>
          <p:cNvSpPr txBox="1">
            <a:spLocks/>
          </p:cNvSpPr>
          <p:nvPr/>
        </p:nvSpPr>
        <p:spPr>
          <a:xfrm>
            <a:off x="323528" y="969087"/>
            <a:ext cx="8691908" cy="1067416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pl-PL" sz="1900" b="0" dirty="0" smtClean="0">
                <a:solidFill>
                  <a:schemeClr val="accent4"/>
                </a:solidFill>
                <a:effectLst/>
                <a:cs typeface="Arial" pitchFamily="34" charset="0"/>
              </a:rPr>
              <a:t>Chcę budować przyjaźnie dla środowiska naturalnego </a:t>
            </a:r>
          </a:p>
          <a:p>
            <a:r>
              <a:rPr lang="pl-PL" sz="1000" b="0" dirty="0" smtClean="0">
                <a:solidFill>
                  <a:schemeClr val="accent4"/>
                </a:solidFill>
                <a:effectLst/>
                <a:cs typeface="Arial" pitchFamily="34" charset="0"/>
              </a:rPr>
              <a:t/>
            </a:r>
            <a:br>
              <a:rPr lang="pl-PL" sz="1000" b="0" dirty="0" smtClean="0">
                <a:solidFill>
                  <a:schemeClr val="accent4"/>
                </a:solidFill>
                <a:effectLst/>
                <a:cs typeface="Arial" pitchFamily="34" charset="0"/>
              </a:rPr>
            </a:br>
            <a:r>
              <a:rPr lang="pl-PL" sz="1900" dirty="0" smtClean="0">
                <a:solidFill>
                  <a:schemeClr val="accent4"/>
                </a:solidFill>
                <a:effectLst/>
                <a:cs typeface="Arial" pitchFamily="34" charset="0"/>
              </a:rPr>
              <a:t>- szukamy związków </a:t>
            </a:r>
            <a:r>
              <a:rPr lang="pl-PL" sz="1900" dirty="0" err="1" smtClean="0">
                <a:solidFill>
                  <a:schemeClr val="accent4"/>
                </a:solidFill>
                <a:effectLst/>
                <a:cs typeface="Arial" pitchFamily="34" charset="0"/>
              </a:rPr>
              <a:t>przyczynowo-skutkowych</a:t>
            </a:r>
            <a:endParaRPr lang="pl-PL" sz="1900" dirty="0">
              <a:solidFill>
                <a:schemeClr val="accent4"/>
              </a:solidFill>
              <a:effectLst/>
              <a:cs typeface="Arial" pitchFamily="34" charset="0"/>
            </a:endParaRPr>
          </a:p>
          <a:p>
            <a:r>
              <a:rPr lang="pl-PL" sz="1900" dirty="0">
                <a:solidFill>
                  <a:schemeClr val="accent4"/>
                </a:solidFill>
                <a:effectLst/>
                <a:cs typeface="Arial" pitchFamily="34" charset="0"/>
              </a:rPr>
              <a:t>w</a:t>
            </a:r>
            <a:r>
              <a:rPr lang="pl-PL" sz="1900" dirty="0" smtClean="0">
                <a:solidFill>
                  <a:schemeClr val="accent4"/>
                </a:solidFill>
                <a:effectLst/>
                <a:cs typeface="Arial" pitchFamily="34" charset="0"/>
              </a:rPr>
              <a:t>ystępujących </a:t>
            </a:r>
            <a:r>
              <a:rPr lang="pl-PL" sz="1900" dirty="0" smtClean="0">
                <a:solidFill>
                  <a:schemeClr val="accent4"/>
                </a:solidFill>
                <a:effectLst/>
                <a:cs typeface="Arial" pitchFamily="34" charset="0"/>
              </a:rPr>
              <a:t>w procesie realizacji i eksploatacji inwestycji.</a:t>
            </a:r>
            <a:endParaRPr lang="pl-PL" sz="1900" dirty="0">
              <a:solidFill>
                <a:schemeClr val="accent4"/>
              </a:solidFill>
              <a:effectLst/>
              <a:cs typeface="Arial" pitchFamily="34" charset="0"/>
            </a:endParaRPr>
          </a:p>
        </p:txBody>
      </p:sp>
      <p:pic>
        <p:nvPicPr>
          <p:cNvPr id="6146" name="Picture 2" descr="Fashion Designing Colleges – Fashion Designer Dilemm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037" y="2707755"/>
            <a:ext cx="6762890" cy="3309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rostokąt 1"/>
          <p:cNvSpPr/>
          <p:nvPr/>
        </p:nvSpPr>
        <p:spPr>
          <a:xfrm>
            <a:off x="3345827" y="2223985"/>
            <a:ext cx="24224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pl-PL" b="1" dirty="0">
                <a:cs typeface="Arial" pitchFamily="34" charset="0"/>
              </a:rPr>
              <a:t>Co należy zrobić</a:t>
            </a:r>
            <a:r>
              <a:rPr lang="pl-PL" dirty="0">
                <a:cs typeface="Arial" pitchFamily="34" charset="0"/>
              </a:rPr>
              <a:t>?</a:t>
            </a:r>
          </a:p>
        </p:txBody>
      </p:sp>
      <p:sp>
        <p:nvSpPr>
          <p:cNvPr id="11" name="pole tekstowe 10"/>
          <p:cNvSpPr txBox="1"/>
          <p:nvPr/>
        </p:nvSpPr>
        <p:spPr>
          <a:xfrm>
            <a:off x="45036" y="6627168"/>
            <a:ext cx="15488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900" i="1" u="sng" dirty="0" smtClean="0"/>
              <a:t>Autor: Regina Urbaniak</a:t>
            </a:r>
            <a:endParaRPr lang="pl-PL" sz="900" i="1" u="sng" dirty="0"/>
          </a:p>
        </p:txBody>
      </p:sp>
    </p:spTree>
    <p:extLst>
      <p:ext uri="{BB962C8B-B14F-4D97-AF65-F5344CB8AC3E}">
        <p14:creationId xmlns:p14="http://schemas.microsoft.com/office/powerpoint/2010/main" val="50306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kt">
  <a:themeElements>
    <a:clrScheme name="Aspek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k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k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964</TotalTime>
  <Words>514</Words>
  <Application>Microsoft Office PowerPoint</Application>
  <PresentationFormat>Pokaz na ekranie (4:3)</PresentationFormat>
  <Paragraphs>171</Paragraphs>
  <Slides>14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14</vt:i4>
      </vt:variant>
    </vt:vector>
  </HeadingPairs>
  <TitlesOfParts>
    <vt:vector size="21" baseType="lpstr">
      <vt:lpstr>Arial</vt:lpstr>
      <vt:lpstr>Calibri</vt:lpstr>
      <vt:lpstr>Times New Roman</vt:lpstr>
      <vt:lpstr>Verdana</vt:lpstr>
      <vt:lpstr>Wingdings</vt:lpstr>
      <vt:lpstr>Wingdings 2</vt:lpstr>
      <vt:lpstr>Aspekt</vt:lpstr>
      <vt:lpstr>Temat:  Chcę budować przyjaźnie dla środowiska naturalnego.</vt:lpstr>
      <vt:lpstr>Ćwiczenie 1.   Co ma wpływ, podczas wznoszenia budynku, na budowanie przyjazne środowisku naturalnemu?</vt:lpstr>
      <vt:lpstr>Ćwiczenie 1.   Co ma wpływ, podczas wznoszenia budynku, na budowanie przyjazne środowisku naturalnemu?</vt:lpstr>
      <vt:lpstr>Ćwiczenie 2.  Czy możliwe jest działanie tylko w jednej wybranej dziedzinie aby budownictwo można było określić mianem przyjaznego dla środowiska?</vt:lpstr>
      <vt:lpstr>Ćwiczenie 2.  Czy możliwe jest działanie tylko w jednej wybranej dziedzinie aby budownictwo można było określić mianem przyjaznego dla środowiska?</vt:lpstr>
      <vt:lpstr>Ćwiczenie 3.  Czym należy kierować się przy wyborze materiałów budowlanych?</vt:lpstr>
      <vt:lpstr>Ćwiczenie 3.  Czym należy kierować się przy wyborze materiałów budowlanych?</vt:lpstr>
      <vt:lpstr>Obowiązki producenta materiałów budowlanych</vt:lpstr>
      <vt:lpstr>Ćwiczenie 4.</vt:lpstr>
      <vt:lpstr>Ćwiczenie 4.</vt:lpstr>
      <vt:lpstr>Ćwiczenie 4.</vt:lpstr>
      <vt:lpstr>PODSUMOWANIE</vt:lpstr>
      <vt:lpstr>PODSUMOWANIE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Temat: Chcę budować przyjaźnie dla środowiska naturalnego.</dc:title>
  <dc:creator>DOM</dc:creator>
  <cp:lastModifiedBy>Michał</cp:lastModifiedBy>
  <cp:revision>87</cp:revision>
  <dcterms:created xsi:type="dcterms:W3CDTF">2017-11-26T06:24:10Z</dcterms:created>
  <dcterms:modified xsi:type="dcterms:W3CDTF">2018-01-20T14:03:43Z</dcterms:modified>
</cp:coreProperties>
</file>